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9" r:id="rId12"/>
    <p:sldId id="265" r:id="rId13"/>
    <p:sldId id="270" r:id="rId14"/>
    <p:sldId id="267" r:id="rId15"/>
    <p:sldId id="271" r:id="rId16"/>
    <p:sldId id="274" r:id="rId17"/>
    <p:sldId id="266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9BC45CE-13D7-41D2-8E70-EA4D159FC165}" type="datetimeFigureOut">
              <a:rPr lang="bg-BG" smtClean="0"/>
              <a:t>3.10.2014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79B5BB-803A-4A54-BB52-B5EBC6FD02D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844081"/>
            <a:ext cx="7272808" cy="2448272"/>
          </a:xfrm>
        </p:spPr>
        <p:txBody>
          <a:bodyPr>
            <a:normAutofit lnSpcReduction="10000"/>
          </a:bodyPr>
          <a:lstStyle/>
          <a:p>
            <a:pPr algn="ctr"/>
            <a:r>
              <a:rPr lang="bg-BG" sz="47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САМООЦЕНЯВАНЕ</a:t>
            </a:r>
          </a:p>
          <a:p>
            <a:pPr algn="ctr"/>
            <a:endParaRPr lang="bg-BG" sz="10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bg-BG" sz="2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ПРОЦЕДУРИ ПО КРИТЕРИИ И ПОКАЗАТЕЛИ </a:t>
            </a:r>
          </a:p>
          <a:p>
            <a:pPr algn="ctr"/>
            <a:r>
              <a:rPr lang="bg-BG" sz="2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ИНСТУМЕНТАРИУМ</a:t>
            </a:r>
          </a:p>
          <a:p>
            <a:pPr algn="ctr"/>
            <a:endParaRPr lang="bg-BG" dirty="0" smtClean="0">
              <a:solidFill>
                <a:schemeClr val="tx1"/>
              </a:solidFill>
            </a:endParaRPr>
          </a:p>
          <a:p>
            <a:pPr algn="ctr"/>
            <a:endParaRPr lang="bg-BG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48872" cy="1470025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bg-BG" sz="2400" i="1" dirty="0" smtClean="0">
                <a:latin typeface="Arial" pitchFamily="34" charset="0"/>
                <a:cs typeface="Arial" pitchFamily="34" charset="0"/>
              </a:rPr>
              <a:t>СПОРТНО УЧИЛИЩЕ „ВАСИЛ ЛЕВСКИ“</a:t>
            </a:r>
            <a:br>
              <a:rPr lang="bg-BG" sz="2400" i="1" dirty="0" smtClean="0">
                <a:latin typeface="Arial" pitchFamily="34" charset="0"/>
                <a:cs typeface="Arial" pitchFamily="34" charset="0"/>
              </a:rPr>
            </a:br>
            <a:r>
              <a:rPr lang="bg-BG" sz="2400" i="1" dirty="0" smtClean="0">
                <a:latin typeface="Arial" pitchFamily="34" charset="0"/>
                <a:cs typeface="Arial" pitchFamily="34" charset="0"/>
              </a:rPr>
              <a:t> ГРАД КЮСТЕНДИЛ</a:t>
            </a:r>
            <a:endParaRPr lang="bg-BG" sz="24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713" y="4509120"/>
            <a:ext cx="1990747" cy="1368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Kalin\Desktop\Uspeh\IMAG068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043" y="4221088"/>
            <a:ext cx="2448272" cy="13834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35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440262"/>
            <a:ext cx="8568952" cy="579382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Област </a:t>
            </a:r>
            <a:r>
              <a:rPr lang="bg-BG" sz="1800" b="1" i="1" dirty="0">
                <a:latin typeface="Arial" pitchFamily="34" charset="0"/>
                <a:cs typeface="Arial" pitchFamily="34" charset="0"/>
              </a:rPr>
              <a:t>2. УЧИЛИЩНА СРЕДА- 20 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точки</a:t>
            </a:r>
          </a:p>
          <a:p>
            <a:pPr marL="45720" indent="0">
              <a:buNone/>
            </a:pPr>
            <a:endParaRPr lang="bg-BG" sz="1800" b="1" i="1" dirty="0" smtClean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1. Индивидуална среда </a:t>
            </a:r>
            <a:r>
              <a:rPr lang="bg-BG" sz="1800" b="1" i="1" dirty="0">
                <a:latin typeface="Arial" pitchFamily="34" charset="0"/>
                <a:cs typeface="Arial" pitchFamily="34" charset="0"/>
              </a:rPr>
              <a:t>на 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ученика – 6 точки</a:t>
            </a:r>
          </a:p>
          <a:p>
            <a:pPr marL="45720" indent="0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􀀀 Наличие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на мерки за адаптиране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ученика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към училищната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среда – 1,5 точки </a:t>
            </a:r>
            <a:endParaRPr lang="bg-BG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􀀀 Създадени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възможности за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включване на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ученика в различни училищни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общности – 1,5  точки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􀀀 Осигурени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условия за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интерактивно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учене - 3 точки</a:t>
            </a:r>
          </a:p>
          <a:p>
            <a:pPr marL="45720" indent="0">
              <a:buNone/>
            </a:pPr>
            <a:endParaRPr lang="bg-BG" sz="1800" i="1" dirty="0" smtClean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bg-BG" sz="1800" b="1" i="1" dirty="0">
                <a:latin typeface="Arial" pitchFamily="34" charset="0"/>
                <a:cs typeface="Arial" pitchFamily="34" charset="0"/>
              </a:rPr>
              <a:t>Училището 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като социално място – 5 точки</a:t>
            </a:r>
          </a:p>
          <a:p>
            <a:pPr marL="45720" indent="0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􀀀 Наличие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на правила за разрешаване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възникнали конфликти - 1 точка</a:t>
            </a:r>
          </a:p>
          <a:p>
            <a:pPr marL="45720" indent="0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􀀀 Дейности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за превенция и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разрешаване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на конфликти  - 1  точка</a:t>
            </a:r>
            <a:endParaRPr lang="bg-BG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􀀀 Наличие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на средства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разпространение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на информация,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свързана с училището – 1 точка</a:t>
            </a:r>
            <a:endParaRPr lang="bg-BG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􀀀 Наличие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на училищен сайт с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актуална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информация – 2 точка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198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836712"/>
            <a:ext cx="8820472" cy="532859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1800" b="1" i="1" dirty="0">
                <a:latin typeface="Arial" pitchFamily="34" charset="0"/>
                <a:cs typeface="Arial" pitchFamily="34" charset="0"/>
              </a:rPr>
              <a:t>3. Материално-техническа база – 9 точки</a:t>
            </a:r>
          </a:p>
          <a:p>
            <a:pPr marL="45720" indent="0">
              <a:buNone/>
            </a:pPr>
            <a:r>
              <a:rPr lang="ru-RU" sz="1700" i="1" dirty="0">
                <a:latin typeface="Arial" pitchFamily="34" charset="0"/>
                <a:cs typeface="Arial" pitchFamily="34" charset="0"/>
              </a:rPr>
              <a:t>􀀀 Осигурена достъпна архитектурна среда – 0,5 точки</a:t>
            </a:r>
          </a:p>
          <a:p>
            <a:pPr marL="45720" indent="0">
              <a:buNone/>
            </a:pPr>
            <a:r>
              <a:rPr lang="ru-RU" sz="1700" i="1" dirty="0">
                <a:latin typeface="Arial" pitchFamily="34" charset="0"/>
                <a:cs typeface="Arial" pitchFamily="34" charset="0"/>
              </a:rPr>
              <a:t>􀀀 Наличие на пропускателен режим – 0,5 точки</a:t>
            </a:r>
          </a:p>
          <a:p>
            <a:pPr marL="45720" indent="0">
              <a:buNone/>
            </a:pPr>
            <a:r>
              <a:rPr lang="ru-RU" sz="1700" i="1" dirty="0">
                <a:latin typeface="Arial" pitchFamily="34" charset="0"/>
                <a:cs typeface="Arial" pitchFamily="34" charset="0"/>
              </a:rPr>
              <a:t>􀀀 Относителен дял на оборудваните класни стаи спрямо общия брой класни </a:t>
            </a:r>
            <a:r>
              <a:rPr lang="bg-BG" sz="1700" i="1" dirty="0">
                <a:latin typeface="Arial" pitchFamily="34" charset="0"/>
                <a:cs typeface="Arial" pitchFamily="34" charset="0"/>
              </a:rPr>
              <a:t>стаи – 1 точка</a:t>
            </a:r>
          </a:p>
          <a:p>
            <a:pPr marL="45720" indent="0">
              <a:buNone/>
            </a:pPr>
            <a:r>
              <a:rPr lang="ru-RU" sz="1700" i="1" dirty="0">
                <a:latin typeface="Arial" pitchFamily="34" charset="0"/>
                <a:cs typeface="Arial" pitchFamily="34" charset="0"/>
              </a:rPr>
              <a:t>􀀀 Наличие на кабинети за професионално </a:t>
            </a:r>
            <a:r>
              <a:rPr lang="bg-BG" sz="1700" i="1" dirty="0">
                <a:latin typeface="Arial" pitchFamily="34" charset="0"/>
                <a:cs typeface="Arial" pitchFamily="34" charset="0"/>
              </a:rPr>
              <a:t>обучение – 1 точка</a:t>
            </a:r>
          </a:p>
          <a:p>
            <a:pPr marL="45720" indent="0">
              <a:buNone/>
            </a:pPr>
            <a:r>
              <a:rPr lang="ru-RU" sz="1700" i="1" dirty="0">
                <a:latin typeface="Arial" pitchFamily="34" charset="0"/>
                <a:cs typeface="Arial" pitchFamily="34" charset="0"/>
              </a:rPr>
              <a:t>􀀀 Наличие на съвременно оборудвани </a:t>
            </a:r>
            <a:r>
              <a:rPr lang="bg-BG" sz="1700" i="1" dirty="0">
                <a:latin typeface="Arial" pitchFamily="34" charset="0"/>
                <a:cs typeface="Arial" pitchFamily="34" charset="0"/>
              </a:rPr>
              <a:t>работилници, лаборатории – 1 точка</a:t>
            </a:r>
          </a:p>
          <a:p>
            <a:pPr marL="45720" indent="0">
              <a:buNone/>
            </a:pPr>
            <a:r>
              <a:rPr lang="ru-RU" sz="1700" i="1" dirty="0">
                <a:latin typeface="Arial" pitchFamily="34" charset="0"/>
                <a:cs typeface="Arial" pitchFamily="34" charset="0"/>
              </a:rPr>
              <a:t>􀀀 Осигуреност с консумативи за </a:t>
            </a:r>
            <a:r>
              <a:rPr lang="bg-BG" sz="1700" i="1" dirty="0">
                <a:latin typeface="Arial" pitchFamily="34" charset="0"/>
                <a:cs typeface="Arial" pitchFamily="34" charset="0"/>
              </a:rPr>
              <a:t>общообразователна подготовка – 1 точка</a:t>
            </a:r>
          </a:p>
          <a:p>
            <a:pPr marL="45720" indent="0">
              <a:buNone/>
            </a:pPr>
            <a:r>
              <a:rPr lang="ru-RU" sz="1700" i="1" dirty="0">
                <a:latin typeface="Arial" pitchFamily="34" charset="0"/>
                <a:cs typeface="Arial" pitchFamily="34" charset="0"/>
              </a:rPr>
              <a:t>􀀀 Осигуреност с консумативи за </a:t>
            </a:r>
            <a:r>
              <a:rPr lang="bg-BG" sz="1700" i="1" dirty="0">
                <a:latin typeface="Arial" pitchFamily="34" charset="0"/>
                <a:cs typeface="Arial" pitchFamily="34" charset="0"/>
              </a:rPr>
              <a:t>професионална подготовка – 1 точка</a:t>
            </a:r>
          </a:p>
          <a:p>
            <a:pPr marL="45720" indent="0">
              <a:buNone/>
            </a:pPr>
            <a:r>
              <a:rPr lang="ru-RU" sz="1700" i="1" dirty="0">
                <a:latin typeface="Arial" pitchFamily="34" charset="0"/>
                <a:cs typeface="Arial" pitchFamily="34" charset="0"/>
              </a:rPr>
              <a:t>􀀀 Достъпни за всички ученици библиотека и интернет през целия ден – 1 точка</a:t>
            </a:r>
          </a:p>
          <a:p>
            <a:pPr marL="45720" indent="0">
              <a:buNone/>
            </a:pPr>
            <a:r>
              <a:rPr lang="bg-BG" sz="1700" i="1" dirty="0">
                <a:latin typeface="Arial" pitchFamily="34" charset="0"/>
                <a:cs typeface="Arial" pitchFamily="34" charset="0"/>
              </a:rPr>
              <a:t>􀀀 Функционално място на ученика,регламентирани отговорности за </a:t>
            </a:r>
            <a:r>
              <a:rPr lang="ru-RU" sz="1700" i="1" dirty="0">
                <a:latin typeface="Arial" pitchFamily="34" charset="0"/>
                <a:cs typeface="Arial" pitchFamily="34" charset="0"/>
              </a:rPr>
              <a:t>реда и чистотата, опазване на интериора и </a:t>
            </a:r>
            <a:r>
              <a:rPr lang="bg-BG" sz="1700" i="1" dirty="0">
                <a:latin typeface="Arial" pitchFamily="34" charset="0"/>
                <a:cs typeface="Arial" pitchFamily="34" charset="0"/>
              </a:rPr>
              <a:t>екстериора на училището – 1 точка</a:t>
            </a:r>
          </a:p>
          <a:p>
            <a:pPr marL="45720" indent="0">
              <a:buNone/>
            </a:pPr>
            <a:r>
              <a:rPr lang="ru-RU" sz="1700" i="1" dirty="0">
                <a:latin typeface="Arial" pitchFamily="34" charset="0"/>
                <a:cs typeface="Arial" pitchFamily="34" charset="0"/>
              </a:rPr>
              <a:t>􀀀 Функционално място на учителя - осигурен постоянен достъп до интернет – 1 точка</a:t>
            </a:r>
            <a:endParaRPr lang="bg-BG" sz="17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921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1560" y="522372"/>
            <a:ext cx="8064896" cy="572181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1600" b="1" i="1" dirty="0" smtClean="0">
                <a:latin typeface="Arial" pitchFamily="34" charset="0"/>
                <a:cs typeface="Arial" pitchFamily="34" charset="0"/>
              </a:rPr>
              <a:t>Област </a:t>
            </a:r>
            <a:r>
              <a:rPr lang="bg-BG" sz="1600" b="1" i="1" dirty="0">
                <a:latin typeface="Arial" pitchFamily="34" charset="0"/>
                <a:cs typeface="Arial" pitchFamily="34" charset="0"/>
              </a:rPr>
              <a:t>3 . ОБУЧЕНИЕ И УЧЕНЕ – 40 </a:t>
            </a:r>
            <a:r>
              <a:rPr lang="bg-BG" sz="1600" b="1" i="1" dirty="0" smtClean="0">
                <a:latin typeface="Arial" pitchFamily="34" charset="0"/>
                <a:cs typeface="Arial" pitchFamily="34" charset="0"/>
              </a:rPr>
              <a:t>точки</a:t>
            </a:r>
          </a:p>
          <a:p>
            <a:pPr marL="45720" indent="0">
              <a:buNone/>
            </a:pPr>
            <a:r>
              <a:rPr lang="bg-BG" sz="1600" b="1" i="1" dirty="0" smtClean="0">
                <a:latin typeface="Arial" pitchFamily="34" charset="0"/>
                <a:cs typeface="Arial" pitchFamily="34" charset="0"/>
              </a:rPr>
              <a:t>1. Учебна дейност - </a:t>
            </a:r>
          </a:p>
          <a:p>
            <a:pPr marL="45720" indent="0">
              <a:buNone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􀀀 Подготовка и планиране на урока</a:t>
            </a:r>
          </a:p>
          <a:p>
            <a:pPr marL="45720" indent="0">
              <a:buNone/>
            </a:pPr>
            <a:r>
              <a:rPr lang="bg-BG" sz="1600" i="1" dirty="0">
                <a:latin typeface="Arial" pitchFamily="34" charset="0"/>
                <a:cs typeface="Arial" pitchFamily="34" charset="0"/>
              </a:rPr>
              <a:t>􀀀 Структура на урока</a:t>
            </a:r>
          </a:p>
          <a:p>
            <a:pPr marL="45720" indent="0">
              <a:buNone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􀀀 Планиране и използване на ИКТ в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урока</a:t>
            </a:r>
          </a:p>
          <a:p>
            <a:pPr marL="45720" indent="0">
              <a:buNone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bg-BG" sz="1600" b="1" i="1" dirty="0">
                <a:latin typeface="Arial" pitchFamily="34" charset="0"/>
                <a:cs typeface="Arial" pitchFamily="34" charset="0"/>
              </a:rPr>
              <a:t>Оценяване </a:t>
            </a:r>
            <a:r>
              <a:rPr lang="bg-BG" sz="1600" b="1" i="1" dirty="0" smtClean="0">
                <a:latin typeface="Arial" pitchFamily="34" charset="0"/>
                <a:cs typeface="Arial" pitchFamily="34" charset="0"/>
              </a:rPr>
              <a:t>и самооценяване</a:t>
            </a:r>
          </a:p>
          <a:p>
            <a:pPr marL="45720" indent="0">
              <a:buNone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􀀀 Използване на разнообразни форми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за проверка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и оценка на учениците</a:t>
            </a:r>
          </a:p>
          <a:p>
            <a:pPr marL="45720" indent="0">
              <a:buNone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􀀀 Критерии за оценяване известни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учениците</a:t>
            </a:r>
            <a:endParaRPr lang="bg-BG" sz="16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􀀀 Използване на ИКТ при оценяване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учебни </a:t>
            </a:r>
            <a:r>
              <a:rPr lang="bg-BG" sz="1600" i="1" dirty="0">
                <a:latin typeface="Arial" pitchFamily="34" charset="0"/>
                <a:cs typeface="Arial" pitchFamily="34" charset="0"/>
              </a:rPr>
              <a:t>предмети по 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професионална подготовка</a:t>
            </a:r>
            <a:endParaRPr lang="bg-BG" sz="16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600" i="1" dirty="0">
                <a:latin typeface="Arial" pitchFamily="34" charset="0"/>
                <a:cs typeface="Arial" pitchFamily="34" charset="0"/>
              </a:rPr>
              <a:t>􀀀 Ритмичност на оценяването</a:t>
            </a:r>
          </a:p>
          <a:p>
            <a:pPr marL="45720" indent="0">
              <a:buNone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􀀀 Изградени умения за самооценка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учениците </a:t>
            </a:r>
            <a:r>
              <a:rPr lang="bg-BG" sz="1600" i="1" dirty="0">
                <a:latin typeface="Arial" pitchFamily="34" charset="0"/>
                <a:cs typeface="Arial" pitchFamily="34" charset="0"/>
              </a:rPr>
              <a:t>по практическо обучение</a:t>
            </a:r>
          </a:p>
          <a:p>
            <a:pPr marL="45720" indent="0">
              <a:buNone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􀀀 Изградени умения у учителите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самооценяване</a:t>
            </a:r>
          </a:p>
          <a:p>
            <a:pPr marL="45720" indent="0">
              <a:buNone/>
            </a:pPr>
            <a:r>
              <a:rPr lang="bg-BG" sz="1600" b="1" i="1" dirty="0" smtClean="0">
                <a:latin typeface="Arial" pitchFamily="34" charset="0"/>
                <a:cs typeface="Arial" pitchFamily="34" charset="0"/>
              </a:rPr>
              <a:t>3.</a:t>
            </a:r>
            <a:r>
              <a:rPr lang="bg-BG" sz="1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1600" b="1" i="1" dirty="0" smtClean="0">
                <a:latin typeface="Arial" pitchFamily="34" charset="0"/>
                <a:cs typeface="Arial" pitchFamily="34" charset="0"/>
              </a:rPr>
              <a:t>Взаимоотношения ученик-учител, ученик-ученик</a:t>
            </a:r>
          </a:p>
          <a:p>
            <a:pPr marL="45720" indent="0">
              <a:buNone/>
            </a:pPr>
            <a:r>
              <a:rPr lang="bg-BG" sz="1600" i="1" dirty="0">
                <a:latin typeface="Arial" pitchFamily="34" charset="0"/>
                <a:cs typeface="Arial" pitchFamily="34" charset="0"/>
              </a:rPr>
              <a:t>􀀀 Изградени партньорски 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отношения учител-ученик</a:t>
            </a:r>
            <a:endParaRPr lang="bg-BG" sz="16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􀀀 Екипна работа в паралелката</a:t>
            </a:r>
          </a:p>
          <a:p>
            <a:pPr marL="45720" indent="0">
              <a:buNone/>
            </a:pPr>
            <a:r>
              <a:rPr lang="ru-RU" sz="1600" i="1" dirty="0">
                <a:latin typeface="Arial" pitchFamily="34" charset="0"/>
                <a:cs typeface="Arial" pitchFamily="34" charset="0"/>
              </a:rPr>
              <a:t>􀀀 Установена от учителя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позитивна 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атмосфера </a:t>
            </a:r>
            <a:r>
              <a:rPr lang="bg-BG" sz="1600" i="1" dirty="0">
                <a:latin typeface="Arial" pitchFamily="34" charset="0"/>
                <a:cs typeface="Arial" pitchFamily="34" charset="0"/>
              </a:rPr>
              <a:t>в 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класа</a:t>
            </a:r>
            <a:endParaRPr lang="bg-BG" sz="16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14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9" y="548680"/>
            <a:ext cx="8352928" cy="532859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1800" b="1" i="1" dirty="0">
                <a:latin typeface="Arial" pitchFamily="34" charset="0"/>
                <a:cs typeface="Arial" pitchFamily="34" charset="0"/>
              </a:rPr>
              <a:t>4. Резултати от обучението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Относителен дял на отпадналите спрямо броя на постъпилите в началото на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обучението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Относителен дял на ученици успешно положили двата ДЗИ спрямо допуснатите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Относителен дял на ученици на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поправителни изпити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Относителен дял на повтарящи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ученици</a:t>
            </a:r>
          </a:p>
          <a:p>
            <a:pPr marL="45720" indent="0">
              <a:buNone/>
            </a:pPr>
            <a:r>
              <a:rPr lang="bg-BG" sz="1800" b="1" i="1" dirty="0">
                <a:latin typeface="Arial" pitchFamily="34" charset="0"/>
                <a:cs typeface="Arial" pitchFamily="34" charset="0"/>
              </a:rPr>
              <a:t>5. Надграждане на знания и умения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Резултати от участия на ученици в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състезания, олимпиади, конкурси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Изградени екипи за работа по проекти</a:t>
            </a:r>
          </a:p>
          <a:p>
            <a:pPr marL="45720" indent="0">
              <a:buNone/>
            </a:pPr>
            <a:r>
              <a:rPr lang="ru-RU" sz="1800" b="1" i="1" dirty="0">
                <a:latin typeface="Arial" pitchFamily="34" charset="0"/>
                <a:cs typeface="Arial" pitchFamily="34" charset="0"/>
              </a:rPr>
              <a:t>6. </a:t>
            </a:r>
            <a:r>
              <a:rPr lang="bg-BG" sz="1800" b="1" i="1" dirty="0">
                <a:latin typeface="Arial" pitchFamily="34" charset="0"/>
                <a:cs typeface="Arial" pitchFamily="34" charset="0"/>
              </a:rPr>
              <a:t>Педагогически постижения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Относителен дял на учителите с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придобита следдипломна квалификация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спрямо общия брой на заявилите такава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Брой учители подготвили ученици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призьори на състезания, олимпиади</a:t>
            </a:r>
          </a:p>
          <a:p>
            <a:pPr marL="45720" indent="0">
              <a:buNone/>
            </a:pPr>
            <a:endParaRPr lang="bg-BG" sz="1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921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1052736"/>
            <a:ext cx="8352928" cy="4320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Област 4</a:t>
            </a:r>
            <a:r>
              <a:rPr lang="bg-BG" sz="1800" b="1" i="1" dirty="0">
                <a:latin typeface="Arial" pitchFamily="34" charset="0"/>
                <a:cs typeface="Arial" pitchFamily="34" charset="0"/>
              </a:rPr>
              <a:t>. УЧИЛИЩНО ПАРТНЬОРСТВО – 14 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точки</a:t>
            </a:r>
          </a:p>
          <a:p>
            <a:pPr marL="45720" indent="0">
              <a:buNone/>
            </a:pPr>
            <a:endParaRPr lang="bg-BG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1. Партньорство между преките участници в училищното</a:t>
            </a:r>
            <a:r>
              <a:rPr lang="bg-BG" sz="1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􀀀 Създадени методически обединения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Създадени условия за подкрепа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млади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учители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Включване на учителите в управление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промените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в училище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Партньорство на ръководството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методическите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обединения,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училищно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настоятелство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и екипа на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ученическото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самоуправление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. Партньорство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между структурите</a:t>
            </a:r>
            <a:endParaRPr lang="bg-BG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Средна посещаемост на родители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родителска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среща - годишно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Осигурен достъп на родители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училищна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документация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Дейност на училищното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настоятелство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18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620688"/>
            <a:ext cx="8352928" cy="532859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800" b="1" i="1" dirty="0">
                <a:latin typeface="Arial" pitchFamily="34" charset="0"/>
                <a:cs typeface="Arial" pitchFamily="34" charset="0"/>
              </a:rPr>
              <a:t>2. </a:t>
            </a:r>
            <a:r>
              <a:rPr lang="bg-BG" sz="1800" b="1" i="1" dirty="0">
                <a:latin typeface="Arial" pitchFamily="34" charset="0"/>
                <a:cs typeface="Arial" pitchFamily="34" charset="0"/>
              </a:rPr>
              <a:t>Външно партньорство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Взаимодействие с институциите в системата на народната просвета, органите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на местното самоуправление, териториал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ните органи на изпълнителната власт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Взаимодействие с агенция за закрила на детето и структурите на ЗД”Полиция”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􀀀 Взаимодействие с местната общественост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Относителен дял на учениците, провели практическото си обучение на реални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работни места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Степен на съответствие между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професионално-квалификационната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структура на завършващите ПОО и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потребностите от работна сила</a:t>
            </a:r>
          </a:p>
          <a:p>
            <a:pPr marL="45720" indent="0">
              <a:buNone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􀀀 Относителен дял на проведените ДКИ с участие на социални партньори спрямо общия брой изпити за уч. година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􀀀 Удовлетвореност на училищните партньори по конкретни въпроси</a:t>
            </a:r>
          </a:p>
          <a:p>
            <a:pPr marL="45720" indent="0">
              <a:buNone/>
            </a:pPr>
            <a:endParaRPr lang="bg-BG" sz="12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921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55576" y="13060"/>
            <a:ext cx="7776864" cy="4929728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ru-RU" sz="3600" dirty="0"/>
          </a:p>
          <a:p>
            <a:pPr marL="45720" indent="0">
              <a:buNone/>
            </a:pPr>
            <a:endParaRPr lang="ru-RU" sz="3600" dirty="0"/>
          </a:p>
          <a:p>
            <a:pPr marL="45720" indent="0" algn="ctr">
              <a:buNone/>
            </a:pPr>
            <a:r>
              <a:rPr lang="bg-BG" sz="3600" b="1" i="1" u="sng" dirty="0"/>
              <a:t>Спортно училище „Васил Левски“ град Кюстендил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 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/>
              <a:t>УТВЪРДИЛ:	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 smtClean="0"/>
              <a:t>                          ( </a:t>
            </a:r>
            <a:r>
              <a:rPr lang="bg-BG" sz="3600" i="1" dirty="0"/>
              <a:t>подпис)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/>
              <a:t>Директор :	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 smtClean="0"/>
              <a:t>                  ( </a:t>
            </a:r>
            <a:r>
              <a:rPr lang="bg-BG" sz="3600" i="1" dirty="0"/>
              <a:t>име и фамилия)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/>
              <a:t> </a:t>
            </a:r>
            <a:endParaRPr lang="bg-BG" sz="3600" dirty="0"/>
          </a:p>
          <a:p>
            <a:pPr marL="45720" indent="0" algn="ctr">
              <a:buNone/>
            </a:pPr>
            <a:r>
              <a:rPr lang="bg-BG" sz="3600" b="1" i="1" u="sng" dirty="0"/>
              <a:t>Процедура за  оценка на подготовката и планирането на уроците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/>
              <a:t> </a:t>
            </a:r>
            <a:endParaRPr lang="bg-BG" sz="3600" dirty="0"/>
          </a:p>
          <a:p>
            <a:pPr marL="45720" lvl="0" indent="0">
              <a:buNone/>
            </a:pPr>
            <a:r>
              <a:rPr lang="bg-BG" sz="3600" b="1" i="1" dirty="0" smtClean="0"/>
              <a:t>1. </a:t>
            </a:r>
            <a:r>
              <a:rPr lang="bg-BG" sz="3600" b="1" i="1" dirty="0"/>
              <a:t>Цел на процедурата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Регламентиране на правилата за оценка на подготовката и планиране на уроците.</a:t>
            </a:r>
            <a:endParaRPr lang="bg-BG" sz="3600" dirty="0"/>
          </a:p>
          <a:p>
            <a:pPr marL="45720" lvl="0" indent="0">
              <a:buNone/>
            </a:pPr>
            <a:r>
              <a:rPr lang="bg-BG" sz="3600" i="1" dirty="0" smtClean="0"/>
              <a:t>2. </a:t>
            </a:r>
            <a:r>
              <a:rPr lang="bg-BG" sz="3600" b="1" i="1" dirty="0"/>
              <a:t>Понятия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Предварителна подготовка и планиране на уроците.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 smtClean="0"/>
              <a:t>3.Отговорности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За цялостната организация и провеждането на оценяването на подготовката и планиране на уроците отговаря председателят на комисията по самооценяване.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 smtClean="0"/>
              <a:t>4.Описание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 smtClean="0"/>
              <a:t>4.1.Установяване </a:t>
            </a:r>
            <a:r>
              <a:rPr lang="bg-BG" sz="3600" b="1" i="1" dirty="0"/>
              <a:t>наличието на достатъчни умения за подготовка и планиране на уроците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 smtClean="0"/>
              <a:t>4.2.Оценяване </a:t>
            </a:r>
            <a:r>
              <a:rPr lang="bg-BG" sz="3600" b="1" i="1" dirty="0"/>
              <a:t>на уменията за подготовка и планиране на уроците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Оценява се дали заложените дейности съответстват на целите и дали са достатъчни за постигането им.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 smtClean="0"/>
              <a:t>5.Обработване </a:t>
            </a:r>
            <a:r>
              <a:rPr lang="bg-BG" sz="3600" b="1" i="1" dirty="0"/>
              <a:t>на чек листа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Чек листът се изготвя от Сашка Лазова - член на комисията по самооценяване.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Чек листът и резултатите от обработката се записват на магнитен носител от Сашка Лазова - член на комисията по самооценяване.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Магнитният носител се предава на председателя на комисията по самооценяване, който отговаря за съхраняването му до утвърждаване на годишния доклад за работата на комисията, след което го предава по опис в архива на СУ.</a:t>
            </a:r>
            <a:endParaRPr lang="bg-BG" sz="3600" dirty="0"/>
          </a:p>
          <a:p>
            <a:pPr marL="45720" indent="0">
              <a:buNone/>
            </a:pPr>
            <a:r>
              <a:rPr lang="bg-BG" sz="3600" b="1" i="1" dirty="0"/>
              <a:t>6. Съхранение и защита на информацията, записана на магнитния носител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Магнитният носител се съхранява 3 (три) години след предаването му в архива.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Получената информация трябва да бъде защитена по подходящ начин от неправомерно използване.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 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Изготвил: 	 Сашка Лазова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 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Председател на комисията/групата по самооценяване:..................................Илиана Шопова  	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 </a:t>
            </a:r>
            <a:endParaRPr lang="bg-BG" sz="3600" dirty="0"/>
          </a:p>
          <a:p>
            <a:pPr marL="45720" indent="0">
              <a:buNone/>
            </a:pPr>
            <a:r>
              <a:rPr lang="bg-BG" sz="3600" i="1" dirty="0"/>
              <a:t>Дата:  	201.. г.</a:t>
            </a:r>
            <a:endParaRPr lang="bg-BG" sz="3600" dirty="0"/>
          </a:p>
          <a:p>
            <a:pPr marL="45720" indent="0">
              <a:buNone/>
            </a:pPr>
            <a:r>
              <a:rPr lang="bg-BG" sz="3600" dirty="0"/>
              <a:t> </a:t>
            </a:r>
          </a:p>
          <a:p>
            <a:pPr marL="45720" indent="0">
              <a:buNone/>
            </a:pPr>
            <a:r>
              <a:rPr lang="bg-BG" dirty="0"/>
              <a:t> </a:t>
            </a:r>
          </a:p>
          <a:p>
            <a:pPr marL="45720" indent="0">
              <a:buNone/>
            </a:pPr>
            <a:endParaRPr lang="bg-BG" dirty="0"/>
          </a:p>
          <a:p>
            <a:endParaRPr lang="bg-BG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02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9592" y="260649"/>
            <a:ext cx="70567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b="1" i="1" dirty="0"/>
              <a:t>Спортнто училище „Васил Левски“ град Кюстендил</a:t>
            </a:r>
            <a:endParaRPr lang="bg-BG" sz="1200" i="1" dirty="0"/>
          </a:p>
          <a:p>
            <a:r>
              <a:rPr lang="bg-BG" sz="1200" i="1" dirty="0"/>
              <a:t> </a:t>
            </a:r>
          </a:p>
          <a:p>
            <a:r>
              <a:rPr lang="bg-BG" sz="1200" i="1" dirty="0" smtClean="0"/>
              <a:t>      Директор</a:t>
            </a:r>
            <a:r>
              <a:rPr lang="bg-BG" sz="1200" i="1" dirty="0"/>
              <a:t>:.................................</a:t>
            </a:r>
          </a:p>
          <a:p>
            <a:r>
              <a:rPr lang="bg-BG" sz="1200" i="1" dirty="0"/>
              <a:t>                 </a:t>
            </a:r>
            <a:r>
              <a:rPr lang="bg-BG" sz="1200" i="1" dirty="0" smtClean="0"/>
              <a:t>          </a:t>
            </a:r>
            <a:r>
              <a:rPr lang="en-US" sz="1200" i="1" dirty="0"/>
              <a:t>(</a:t>
            </a:r>
            <a:r>
              <a:rPr lang="bg-BG" sz="1200" i="1" dirty="0"/>
              <a:t>Любомир Анчев</a:t>
            </a:r>
            <a:r>
              <a:rPr lang="en-US" sz="1200" i="1" dirty="0"/>
              <a:t>)</a:t>
            </a:r>
            <a:endParaRPr lang="bg-BG" sz="1200" i="1" dirty="0"/>
          </a:p>
          <a:p>
            <a:r>
              <a:rPr lang="bg-BG" sz="1200" i="1" dirty="0"/>
              <a:t> </a:t>
            </a:r>
          </a:p>
          <a:p>
            <a:pPr algn="ctr"/>
            <a:r>
              <a:rPr lang="bg-BG" sz="1200" i="1" dirty="0"/>
              <a:t>Чек лист за оценяване постиженията в област „Училищен мениджмънт“</a:t>
            </a:r>
          </a:p>
          <a:p>
            <a:pPr algn="ctr"/>
            <a:r>
              <a:rPr lang="bg-BG" sz="1200" i="1" dirty="0"/>
              <a:t>критерий „Квалификационнаа дейност“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890508"/>
              </p:ext>
            </p:extLst>
          </p:nvPr>
        </p:nvGraphicFramePr>
        <p:xfrm>
          <a:off x="1299593" y="1844824"/>
          <a:ext cx="6400799" cy="4156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/>
                <a:gridCol w="3053118"/>
                <a:gridCol w="426720"/>
                <a:gridCol w="426118"/>
                <a:gridCol w="426720"/>
                <a:gridCol w="426720"/>
                <a:gridCol w="343061"/>
                <a:gridCol w="114167"/>
                <a:gridCol w="824135"/>
              </a:tblGrid>
              <a:tr h="166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№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Въпрос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Оговори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% отговорили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</a:tr>
              <a:tr h="548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1.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Реализирана ли е квалификационна дейност за педагогическия персонал на вътрешно-училищно ниво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до 30 %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до 50 %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до 70 %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над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70 %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НЕ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</a:tr>
              <a:tr h="548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2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Реализирана ли е квалификационна дейност за педагогическия персонал , проведена от други институции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до 10 %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до 20 %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до 30 %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над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30 %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НЕ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</a:tr>
              <a:tr h="398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3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Споделят ли се ефективни практики сред членовете на колектива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споделя се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>
                          <a:effectLst/>
                        </a:rPr>
                        <a:t>не се споделя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</a:tr>
              <a:tr h="182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- не се споделя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не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</a:tr>
              <a:tr h="182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- чрез неформално междуучилищно общуване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не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</a:tr>
              <a:tr h="182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- в МО и педагогическия колектив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не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</a:tr>
              <a:tr h="182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- на организирани от училището форуми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не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</a:tr>
              <a:tr h="182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- на организирани от училището форуми с други СУ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да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не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</a:tr>
              <a:tr h="1059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4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Какви са вашите препоръки за по – ефективно осъществяване на квалификационната дейност в учелище</a:t>
                      </a:r>
                      <a:endParaRPr lang="bg-BG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182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5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01" marR="65001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690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911506"/>
              </p:ext>
            </p:extLst>
          </p:nvPr>
        </p:nvGraphicFramePr>
        <p:xfrm>
          <a:off x="2222532" y="1473252"/>
          <a:ext cx="4554921" cy="470534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16202"/>
                <a:gridCol w="482382"/>
                <a:gridCol w="482868"/>
                <a:gridCol w="413335"/>
                <a:gridCol w="413817"/>
                <a:gridCol w="482382"/>
                <a:gridCol w="763935"/>
              </a:tblGrid>
              <a:tr h="101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ПОКАЗАТЕЛИ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СТЕПЕНИ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36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СТАНДАРТИ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500">
                          <a:effectLst/>
                        </a:rPr>
                        <a:t>Липсва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500">
                          <a:effectLst/>
                        </a:rPr>
                        <a:t>Много ниска степен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500">
                          <a:effectLst/>
                        </a:rPr>
                        <a:t>Ниска степен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500">
                          <a:effectLst/>
                        </a:rPr>
                        <a:t>Средна степен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500">
                          <a:effectLst/>
                        </a:rPr>
                        <a:t>Висока степен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500">
                          <a:effectLst/>
                        </a:rPr>
                        <a:t>Много висока степен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303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ТЕХНОЛОГИЯ НА ПРЕПОДАВАНЕ, УМЕНИЯ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 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101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Подготовка за часовете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202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1.Имам  предварителна подготовка за часовете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505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2. Подготвям структурата на урока, която да бъде ясна и разбираема за учениците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 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101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Цели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303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1.Ясно формулирам целите на урока или предмета на дейността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 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 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 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404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2. Поставените цели са съобразени с възможностите на учениците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 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404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3. Поставените цели отговарят на потребностите на учениците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101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Изложение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303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1.Изложението ми е разбираемо, достъпно на учениците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404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2. Съдържанието на изложението ми е добре структурирано и представено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404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3.Съдържанието на изложението ми е съобразено със поставените цели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  <a:tr h="70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4.Съдържанието на изложението ми е съобразено с възможностите, интересите и потребностите на учениците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>
                          <a:effectLst/>
                        </a:rPr>
                        <a:t> </a:t>
                      </a:r>
                      <a:endParaRPr lang="bg-BG" sz="60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600" dirty="0">
                          <a:effectLst/>
                        </a:rPr>
                        <a:t> </a:t>
                      </a:r>
                      <a:endParaRPr lang="bg-BG" sz="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3583" marR="43583" marT="0" marB="0"/>
                </a:tc>
              </a:tr>
            </a:tbl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67744" y="260648"/>
            <a:ext cx="4639412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АНКЕТНА КАРТА  ЗА САМООЦЕНКА НА УЧИТЕЛЯ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Училище:..............................................................................................................</a:t>
            </a:r>
            <a:endParaRPr kumimoji="0" lang="bg-BG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Учител:................................................................................................................</a:t>
            </a:r>
            <a:endParaRPr kumimoji="0" lang="bg-BG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Предмет(и), които преподава.........................................................................</a:t>
            </a:r>
            <a:endParaRPr kumimoji="0" lang="bg-BG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Класове, на които преподава...........................................................................</a:t>
            </a:r>
            <a:endParaRPr kumimoji="0" lang="bg-BG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03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7326692"/>
              </p:ext>
            </p:extLst>
          </p:nvPr>
        </p:nvGraphicFramePr>
        <p:xfrm>
          <a:off x="2267744" y="404664"/>
          <a:ext cx="4680522" cy="547261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58008"/>
                <a:gridCol w="495685"/>
                <a:gridCol w="496184"/>
                <a:gridCol w="424730"/>
                <a:gridCol w="425229"/>
                <a:gridCol w="495685"/>
                <a:gridCol w="785001"/>
              </a:tblGrid>
              <a:tr h="349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 dirty="0">
                          <a:effectLst/>
                        </a:rPr>
                        <a:t>5.Съобразявам темпа на работа в часа с възможностите на учениците</a:t>
                      </a:r>
                      <a:endParaRPr lang="bg-BG" sz="5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349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6.Следя дали учениците разбират изложението и учебния материал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7.Умея да привлека вниманието на учениците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8.Формирам интерес към учебния предмет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465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9.Прилагам интерактивни методи на обучение като работа в екип, мозъчна атака и други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 dirty="0">
                          <a:effectLst/>
                        </a:rPr>
                        <a:t> </a:t>
                      </a:r>
                      <a:endParaRPr lang="bg-BG" sz="5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10. Използвам електронни учебници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11. Използвам целесъобразно и ефективно ИКТ в урока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12.Включвам разнообразни дейности в урока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 dirty="0">
                          <a:effectLst/>
                        </a:rPr>
                        <a:t> </a:t>
                      </a:r>
                      <a:endParaRPr lang="bg-BG" sz="5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13. Ефективно организирам и използвам учебното време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582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14. Ефективно подпомагам учениците в усвояването, упражняването и затвърждаването на знанията и уменията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ВЗАИМООТНОШЕНИЯ С УЧЕНИЦИТЕ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349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1.Прилагам индивидуален и диференциран подход в работата с учениците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2. Внимателен и сърдечен/сърдечна съм с тях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3.Мотивирам и стимулирам учениците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349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4.Давам възможност учениците да изразят и защитят лично мнение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349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5.Създавам взаимоотношения на партньорство между мен и учениците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349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6.Създавам позитивна атмосфера за работа в паралелката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  <a:tr h="232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7. Създавам умения за работа в екип в паралеката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>
                          <a:effectLst/>
                        </a:rPr>
                        <a:t> </a:t>
                      </a:r>
                      <a:endParaRPr lang="bg-BG" sz="50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400" dirty="0">
                          <a:effectLst/>
                        </a:rPr>
                        <a:t> </a:t>
                      </a:r>
                      <a:endParaRPr lang="bg-BG" sz="5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32147" marR="32147" marT="0" marB="0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456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авоъгълник 2"/>
          <p:cNvSpPr>
            <a:spLocks noGrp="1"/>
          </p:cNvSpPr>
          <p:nvPr>
            <p:ph sz="quarter" idx="13"/>
          </p:nvPr>
        </p:nvSpPr>
        <p:spPr>
          <a:xfrm>
            <a:off x="1115616" y="737322"/>
            <a:ext cx="6400800" cy="986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buNone/>
            </a:pPr>
            <a:r>
              <a:rPr lang="bg-BG" sz="1100" dirty="0" smtClean="0"/>
              <a:t>	</a:t>
            </a:r>
            <a:endParaRPr lang="bg-BG" sz="1100" dirty="0"/>
          </a:p>
          <a:p>
            <a:endParaRPr lang="bg-BG" sz="1100" dirty="0" smtClean="0"/>
          </a:p>
          <a:p>
            <a:endParaRPr lang="bg-BG" sz="1100" dirty="0"/>
          </a:p>
          <a:p>
            <a:endParaRPr lang="en-US" sz="1100" dirty="0"/>
          </a:p>
        </p:txBody>
      </p:sp>
      <p:sp>
        <p:nvSpPr>
          <p:cNvPr id="7" name="Правоъгълник 2"/>
          <p:cNvSpPr/>
          <p:nvPr/>
        </p:nvSpPr>
        <p:spPr>
          <a:xfrm>
            <a:off x="506140" y="1052736"/>
            <a:ext cx="820891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i="1" dirty="0" smtClean="0">
                <a:latin typeface="Arial" pitchFamily="34" charset="0"/>
                <a:cs typeface="Arial" pitchFamily="34" charset="0"/>
              </a:rPr>
              <a:t>	Основна цел на Спортно училище „Васил Левски“ е високо качество на образователно-възпитателния и тренировъчен процес,  чрез подходящи форми на сътрудничество на ученици, учители, родители и работодателски организации . Съчетаване на традициите и съвременните образователни тенденции в ПОО, чрез развитие на интересите и способностите на учениците да изградим високо образовани, физически здрави хора, които осъзнават своята роля за съхраняване на духовните и културните ценности на нацията и са професионално подготвени за граждани на обединена Европа. </a:t>
            </a:r>
          </a:p>
          <a:p>
            <a:pPr algn="just"/>
            <a:endParaRPr lang="bg-BG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i="1" dirty="0" smtClean="0">
                <a:latin typeface="Arial" pitchFamily="34" charset="0"/>
                <a:cs typeface="Arial" pitchFamily="34" charset="0"/>
              </a:rPr>
              <a:t>	За постигането на тази цел е необходима обективна информация. С прилагане на самооценяването екипът на СУ ще направи анализ за нивото на качеството на провеждащото се професионално образование и обучение, ще се разпознаят добрите практики, ще идентифицира областите, които се нуждаят от подобрение.</a:t>
            </a:r>
            <a:endParaRPr lang="bg-BG" i="1" dirty="0">
              <a:latin typeface="Arial" pitchFamily="34" charset="0"/>
              <a:cs typeface="Arial" pitchFamily="34" charset="0"/>
            </a:endParaRPr>
          </a:p>
          <a:p>
            <a:endParaRPr lang="bg-BG" sz="1400" dirty="0" smtClean="0">
              <a:latin typeface="Arial" pitchFamily="34" charset="0"/>
              <a:cs typeface="Arial" pitchFamily="34" charset="0"/>
            </a:endParaRPr>
          </a:p>
          <a:p>
            <a:endParaRPr lang="bg-BG" sz="1400" dirty="0"/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 smtClean="0"/>
          </a:p>
          <a:p>
            <a:endParaRPr lang="bg-BG" sz="1400" dirty="0"/>
          </a:p>
          <a:p>
            <a:endParaRPr lang="en-US" sz="14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6201975"/>
            <a:ext cx="29575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03648" y="2759366"/>
            <a:ext cx="6400800" cy="3474720"/>
          </a:xfrm>
        </p:spPr>
        <p:txBody>
          <a:bodyPr/>
          <a:lstStyle/>
          <a:p>
            <a:pPr marL="45720" indent="0" algn="ctr">
              <a:buNone/>
            </a:pPr>
            <a:r>
              <a:rPr lang="bg-BG" sz="2800" i="1" dirty="0">
                <a:latin typeface="Arial" pitchFamily="34" charset="0"/>
                <a:cs typeface="Arial" pitchFamily="34" charset="0"/>
              </a:rPr>
              <a:t>Благодаря за вниманието!</a:t>
            </a:r>
          </a:p>
          <a:p>
            <a:endParaRPr lang="bg-B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5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25359"/>
            <a:ext cx="2808312" cy="44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539552" y="692696"/>
            <a:ext cx="8208912" cy="521776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bg-BG" sz="2800" i="1" dirty="0" smtClean="0">
                <a:latin typeface="Arial" pitchFamily="34" charset="0"/>
                <a:cs typeface="Arial" pitchFamily="34" charset="0"/>
              </a:rPr>
              <a:t>ЗАЩО ДА СЕ САМООЦЕНЯВАМЕ?</a:t>
            </a:r>
          </a:p>
          <a:p>
            <a:pPr marL="45720" indent="0">
              <a:buNone/>
            </a:pP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Да получим отговор на въпроса „КЪДЕ СМЕ НИЕ“</a:t>
            </a: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Да имаме обща предства за всички дейности</a:t>
            </a: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Да идентифицираме добрите практики и разширим обхвата им</a:t>
            </a: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Да развием иновации</a:t>
            </a: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Да установим на ранен етап рисковете по отношение на качеството на ПОО</a:t>
            </a:r>
            <a:endParaRPr lang="bg-BG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Да се подобри екипната работа в колектива </a:t>
            </a: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Да се мотивира  колектива за  кечествено ПОО</a:t>
            </a: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Да се създаде убеждението, че управлението на качеството е инструмент за ефективност </a:t>
            </a: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Да се създаде система на управление на ресурсите с цел оптимизиране на резултатите от ПОО</a:t>
            </a:r>
            <a:endParaRPr lang="bg-BG" sz="18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75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5" y="404664"/>
            <a:ext cx="8064896" cy="5717005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bg-BG" sz="2800" i="1" dirty="0" smtClean="0">
                <a:latin typeface="Arial" pitchFamily="34" charset="0"/>
                <a:cs typeface="Arial" pitchFamily="34" charset="0"/>
              </a:rPr>
              <a:t>КОЛИЧЕСТВЕНИ ПОКАЗАТЕЛИ:</a:t>
            </a:r>
          </a:p>
          <a:p>
            <a:pPr marL="45720" indent="0">
              <a:buNone/>
            </a:pP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     В Спортно училище през 2012/2013 учебна година се обучават общо в дневна форма на обучение 214 ученици от които 62 ученици в следните професии: 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професия код 813100 „Помощник треньор“,                         специалност код 8131001 „Спорт“ – 52 ученици;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професия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код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 8133090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„Помощник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инструктор по фитнес“,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специалност код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81330901 „Фитнес“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–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10 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ученици;</a:t>
            </a:r>
          </a:p>
          <a:p>
            <a:pPr marL="45720" lvl="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   ПОО в СУ се осъщеществява по два учебни плана в професионално направление „Спорт“. Общ брой на педагогическият персонал в СУ е 26 специалисти. Относителният дял на учителите по професионална подготовка е 90 %.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квалификаци: I ПКС – 0, II ПКС – 3; III ПКС – 0; IV ПКС –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0; V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ПКС –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5; средна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възраст – 49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години; образователен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ценз: бакалавър – 2; магистър –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24; съотношение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по пол – 55% - мъже и 46% жени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" lvl="0" indent="0">
              <a:buNone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   Недвижимо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имущество - учебен корпус –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добро състояние -1964 г.; 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многофункционална спортна площадка – 2006 г. – добро състояние; общежитие – добро състояние; </a:t>
            </a:r>
          </a:p>
          <a:p>
            <a:pPr marL="45720" lvl="0" indent="0">
              <a:buNone/>
            </a:pPr>
            <a:endParaRPr lang="bg-BG" sz="1200" dirty="0"/>
          </a:p>
          <a:p>
            <a:pPr marL="45720" indent="0">
              <a:buNone/>
            </a:pPr>
            <a:endParaRPr lang="bg-BG" sz="1200" dirty="0" smtClean="0"/>
          </a:p>
          <a:p>
            <a:pPr marL="45720" indent="0">
              <a:buNone/>
            </a:pPr>
            <a:endParaRPr lang="bg-BG" sz="1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4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1124744"/>
            <a:ext cx="8136904" cy="435366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bg-BG" sz="2800" b="1" i="1" dirty="0">
                <a:latin typeface="Arial" pitchFamily="34" charset="0"/>
                <a:cs typeface="Arial" pitchFamily="34" charset="0"/>
              </a:rPr>
              <a:t>Финансови  ресурси</a:t>
            </a:r>
            <a:endParaRPr lang="bg-BG" sz="2800" i="1" dirty="0">
              <a:latin typeface="Arial" pitchFamily="34" charset="0"/>
              <a:cs typeface="Arial" pitchFamily="34" charset="0"/>
            </a:endParaRPr>
          </a:p>
          <a:p>
            <a:pPr marL="45720" lvl="0" indent="0">
              <a:buClr>
                <a:schemeClr val="tx1"/>
              </a:buClr>
              <a:buNone/>
            </a:pPr>
            <a:endParaRPr lang="en-US" sz="1800" i="1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1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издръжката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на един ученик – дневна форма –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.......лв.;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самостоятелна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форма –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.....лв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.; за ученици в общежитие –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.......лв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средната брутна работна заплата – общо: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.......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лв.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педагогически персонал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–.........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лв.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непедагогически персонал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–.......... </a:t>
            </a:r>
            <a:r>
              <a:rPr lang="bg-BG" sz="1800" i="1" dirty="0">
                <a:latin typeface="Arial" pitchFamily="34" charset="0"/>
                <a:cs typeface="Arial" pitchFamily="34" charset="0"/>
              </a:rPr>
              <a:t>лв.,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източници на приход- държавен бюджет, собствени приходи - общежитие,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средства от участие в проекти.</a:t>
            </a:r>
          </a:p>
          <a:p>
            <a:endParaRPr lang="bg-B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63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776864" cy="561662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bg-BG" dirty="0"/>
              <a:t> </a:t>
            </a:r>
            <a:endParaRPr lang="bg-BG" i="1" dirty="0">
              <a:latin typeface="Arial" pitchFamily="34" charset="0"/>
              <a:cs typeface="Arial" pitchFamily="34" charset="0"/>
            </a:endParaRPr>
          </a:p>
          <a:p>
            <a:pPr marL="45720" indent="0" algn="ctr">
              <a:buNone/>
            </a:pPr>
            <a:r>
              <a:rPr lang="bg-BG" b="1" i="1" dirty="0" smtClean="0">
                <a:latin typeface="Arial" pitchFamily="34" charset="0"/>
                <a:cs typeface="Arial" pitchFamily="34" charset="0"/>
              </a:rPr>
              <a:t>Изследвани </a:t>
            </a:r>
            <a:r>
              <a:rPr lang="bg-BG" b="1" i="1" dirty="0">
                <a:latin typeface="Arial" pitchFamily="34" charset="0"/>
                <a:cs typeface="Arial" pitchFamily="34" charset="0"/>
              </a:rPr>
              <a:t>области, критерии и 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показатели</a:t>
            </a:r>
            <a:r>
              <a:rPr lang="bg-BG" b="1" i="1" dirty="0">
                <a:latin typeface="Arial" pitchFamily="34" charset="0"/>
                <a:cs typeface="Arial" pitchFamily="34" charset="0"/>
              </a:rPr>
              <a:t> </a:t>
            </a:r>
            <a:endParaRPr lang="bg-BG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900" b="1" i="1" dirty="0">
                <a:latin typeface="Arial" pitchFamily="34" charset="0"/>
                <a:cs typeface="Arial" pitchFamily="34" charset="0"/>
              </a:rPr>
              <a:t>Област 1. УЧИЛИЩЕН МЕНИДЖМЪНТ </a:t>
            </a:r>
            <a:r>
              <a:rPr lang="bg-BG" sz="1900" b="1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bg-BG" sz="1900" b="1" i="1" dirty="0">
                <a:latin typeface="Arial" pitchFamily="34" charset="0"/>
                <a:cs typeface="Arial" pitchFamily="34" charset="0"/>
              </a:rPr>
              <a:t>26 точки</a:t>
            </a:r>
            <a:endParaRPr lang="bg-BG" sz="19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Критерий:</a:t>
            </a: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1. Система за осигуряване на качеството на ПОО - 10 точки</a:t>
            </a: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2. Инвестиции в ПОО – 4 точки;</a:t>
            </a: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3. Квалификационна дейност – 3 точки</a:t>
            </a: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4. Нормативно осигуряване  - 3 точки</a:t>
            </a: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5. Училищен персонал – 6 точки</a:t>
            </a: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" indent="0">
              <a:buNone/>
            </a:pPr>
            <a:r>
              <a:rPr lang="bg-BG" sz="1900" b="1" i="1" dirty="0" smtClean="0">
                <a:latin typeface="Arial" pitchFamily="34" charset="0"/>
                <a:cs typeface="Arial" pitchFamily="34" charset="0"/>
              </a:rPr>
              <a:t>Област </a:t>
            </a:r>
            <a:r>
              <a:rPr lang="bg-BG" sz="1900" b="1" i="1" dirty="0">
                <a:latin typeface="Arial" pitchFamily="34" charset="0"/>
                <a:cs typeface="Arial" pitchFamily="34" charset="0"/>
              </a:rPr>
              <a:t>2. УЧИЛИЩНА </a:t>
            </a:r>
            <a:r>
              <a:rPr lang="bg-BG" sz="1900" b="1" i="1" dirty="0" smtClean="0">
                <a:latin typeface="Arial" pitchFamily="34" charset="0"/>
                <a:cs typeface="Arial" pitchFamily="34" charset="0"/>
              </a:rPr>
              <a:t>СРЕДА - </a:t>
            </a:r>
            <a:r>
              <a:rPr lang="bg-BG" sz="1900" b="1" i="1" dirty="0">
                <a:latin typeface="Arial" pitchFamily="34" charset="0"/>
                <a:cs typeface="Arial" pitchFamily="34" charset="0"/>
              </a:rPr>
              <a:t>20 </a:t>
            </a:r>
            <a:r>
              <a:rPr lang="bg-BG" sz="1900" b="1" i="1" dirty="0" smtClean="0">
                <a:latin typeface="Arial" pitchFamily="34" charset="0"/>
                <a:cs typeface="Arial" pitchFamily="34" charset="0"/>
              </a:rPr>
              <a:t>точки</a:t>
            </a:r>
            <a:endParaRPr lang="bg-BG" sz="19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Критерий:</a:t>
            </a: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1. Индивидуална среда на ученика – 6 точки</a:t>
            </a: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2. Училището като социално място – 5 точки</a:t>
            </a:r>
          </a:p>
          <a:p>
            <a:pPr marL="45720" indent="0">
              <a:buNone/>
            </a:pPr>
            <a:r>
              <a:rPr lang="bg-BG" sz="1900" i="1" dirty="0">
                <a:latin typeface="Arial" pitchFamily="34" charset="0"/>
                <a:cs typeface="Arial" pitchFamily="34" charset="0"/>
              </a:rPr>
              <a:t>3. Материално техническа база – 9 точки</a:t>
            </a:r>
          </a:p>
          <a:p>
            <a:endParaRPr lang="bg-B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2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704856" cy="55446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Област 3 </a:t>
            </a:r>
            <a:r>
              <a:rPr lang="bg-BG" sz="1800" b="1" i="1" dirty="0">
                <a:latin typeface="Arial" pitchFamily="34" charset="0"/>
                <a:cs typeface="Arial" pitchFamily="34" charset="0"/>
              </a:rPr>
              <a:t>. ОБУЧЕНИЕ И УЧЕНЕ – 40 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точки</a:t>
            </a:r>
            <a:endParaRPr lang="bg-BG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Критерий: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1. Учебна дейност – 10 точки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2. Оценяване и самооценяване – 6 точки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3. Взаимоотношение ученик – учител; ученик – ученик – 5 точки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4. Резултати от обучението – 9 точки.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5. Надграждане на знания и умения – 5 точки.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6. Педагогически постижения – 5 точки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" indent="0">
              <a:buNone/>
            </a:pP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Област </a:t>
            </a:r>
            <a:r>
              <a:rPr lang="bg-BG" sz="1800" b="1" i="1" dirty="0">
                <a:latin typeface="Arial" pitchFamily="34" charset="0"/>
                <a:cs typeface="Arial" pitchFamily="34" charset="0"/>
              </a:rPr>
              <a:t>4. УЧИЛИЩНО ПАРТНЬОРСТВО – 14 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точки</a:t>
            </a:r>
            <a:endParaRPr lang="bg-BG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Критерий:</a:t>
            </a: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1. Партньорство между преките участници в училищното образование –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7 точки</a:t>
            </a:r>
            <a:endParaRPr lang="bg-BG" sz="18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800" i="1" dirty="0">
                <a:latin typeface="Arial" pitchFamily="34" charset="0"/>
                <a:cs typeface="Arial" pitchFamily="34" charset="0"/>
              </a:rPr>
              <a:t>2. Външно партньорство - 7 точки</a:t>
            </a:r>
          </a:p>
          <a:p>
            <a:pPr marL="45720" indent="0">
              <a:buNone/>
            </a:pPr>
            <a:endParaRPr lang="bg-B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4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7016" y="233264"/>
            <a:ext cx="8856984" cy="662473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Разработени таблици с показатели по критерии</a:t>
            </a:r>
            <a:endParaRPr lang="en-US" sz="1800" b="1" i="1" dirty="0" smtClean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endParaRPr lang="bg-BG" sz="800" b="1" i="1" dirty="0" smtClean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500" b="1" i="1" dirty="0" smtClean="0">
                <a:latin typeface="Arial" pitchFamily="34" charset="0"/>
                <a:cs typeface="Arial" pitchFamily="34" charset="0"/>
              </a:rPr>
              <a:t>Област </a:t>
            </a:r>
            <a:r>
              <a:rPr lang="bg-BG" sz="1500" b="1" i="1" dirty="0">
                <a:latin typeface="Arial" pitchFamily="34" charset="0"/>
                <a:cs typeface="Arial" pitchFamily="34" charset="0"/>
              </a:rPr>
              <a:t>1. УЧИЛИЩЕН МЕНИДЖМЪНТ – 26 </a:t>
            </a:r>
            <a:r>
              <a:rPr lang="bg-BG" sz="1500" b="1" i="1" dirty="0" smtClean="0">
                <a:latin typeface="Arial" pitchFamily="34" charset="0"/>
                <a:cs typeface="Arial" pitchFamily="34" charset="0"/>
              </a:rPr>
              <a:t>точки</a:t>
            </a:r>
            <a:endParaRPr lang="bg-BG" sz="1500" i="1" dirty="0" smtClean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500" b="1" i="1" dirty="0" smtClean="0">
                <a:latin typeface="Arial" pitchFamily="34" charset="0"/>
                <a:cs typeface="Arial" pitchFamily="34" charset="0"/>
              </a:rPr>
              <a:t>1. Система за осигуряване на качеството на ПОО – 10 точки</a:t>
            </a:r>
          </a:p>
          <a:p>
            <a:pPr marL="45720" indent="0">
              <a:buNone/>
            </a:pP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􀀀 </a:t>
            </a:r>
            <a:r>
              <a:rPr lang="ru-RU" sz="1500" i="1" dirty="0">
                <a:latin typeface="Arial" pitchFamily="34" charset="0"/>
                <a:cs typeface="Arial" pitchFamily="34" charset="0"/>
              </a:rPr>
              <a:t>Разработена училищна програма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повишаване </a:t>
            </a:r>
            <a:r>
              <a:rPr lang="bg-BG" sz="1500" i="1" dirty="0">
                <a:latin typeface="Arial" pitchFamily="34" charset="0"/>
                <a:cs typeface="Arial" pitchFamily="34" charset="0"/>
              </a:rPr>
              <a:t>качеството на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ПОО – 2  точки</a:t>
            </a:r>
            <a:endParaRPr lang="bg-BG" sz="15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500" i="1" dirty="0">
                <a:latin typeface="Arial" pitchFamily="34" charset="0"/>
                <a:cs typeface="Arial" pitchFamily="34" charset="0"/>
              </a:rPr>
              <a:t>􀀀 Вътрешно-училищни критерии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за установяване </a:t>
            </a:r>
            <a:r>
              <a:rPr lang="bg-BG" sz="1500" i="1" dirty="0">
                <a:latin typeface="Arial" pitchFamily="34" charset="0"/>
                <a:cs typeface="Arial" pitchFamily="34" charset="0"/>
              </a:rPr>
              <a:t>качеството на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ПОО – 2 точки</a:t>
            </a:r>
            <a:endParaRPr lang="bg-BG" sz="15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500" i="1" dirty="0">
                <a:latin typeface="Arial" pitchFamily="34" charset="0"/>
                <a:cs typeface="Arial" pitchFamily="34" charset="0"/>
              </a:rPr>
              <a:t>􀀀 Създадена вътрешна система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осигуряване </a:t>
            </a:r>
            <a:r>
              <a:rPr lang="bg-BG" sz="1500" i="1" dirty="0">
                <a:latin typeface="Arial" pitchFamily="34" charset="0"/>
                <a:cs typeface="Arial" pitchFamily="34" charset="0"/>
              </a:rPr>
              <a:t>качеството на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ПОО – 2 точки</a:t>
            </a:r>
            <a:endParaRPr lang="bg-BG" sz="15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500" i="1" dirty="0">
                <a:latin typeface="Arial" pitchFamily="34" charset="0"/>
                <a:cs typeface="Arial" pitchFamily="34" charset="0"/>
              </a:rPr>
              <a:t>􀀀 Създаден механизъм за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мониторинг – 2 точки</a:t>
            </a:r>
            <a:endParaRPr lang="ru-RU" sz="15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500" i="1" dirty="0">
                <a:latin typeface="Arial" pitchFamily="34" charset="0"/>
                <a:cs typeface="Arial" pitchFamily="34" charset="0"/>
              </a:rPr>
              <a:t>􀀀 Създаден механизъм за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ранно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предупреждение – 1 точка</a:t>
            </a:r>
            <a:endParaRPr lang="bg-BG" sz="15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500" i="1" dirty="0">
                <a:latin typeface="Arial" pitchFamily="34" charset="0"/>
                <a:cs typeface="Arial" pitchFamily="34" charset="0"/>
              </a:rPr>
              <a:t>􀀀 Изготвен доклад от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проведена самооценка </a:t>
            </a:r>
            <a:r>
              <a:rPr lang="ru-RU" sz="1500" i="1" dirty="0">
                <a:latin typeface="Arial" pitchFamily="34" charset="0"/>
                <a:cs typeface="Arial" pitchFamily="34" charset="0"/>
              </a:rPr>
              <a:t>с изводи и набелязани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мерки </a:t>
            </a:r>
            <a:r>
              <a:rPr lang="bg-BG" sz="1500" i="1" dirty="0">
                <a:latin typeface="Arial" pitchFamily="34" charset="0"/>
                <a:cs typeface="Arial" pitchFamily="34" charset="0"/>
              </a:rPr>
              <a:t>– 1 точка</a:t>
            </a:r>
          </a:p>
          <a:p>
            <a:pPr marL="45720" indent="0">
              <a:buNone/>
            </a:pPr>
            <a:r>
              <a:rPr lang="bg-BG" sz="1500" b="1" i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bg-BG" sz="1500" b="1" i="1" dirty="0">
                <a:latin typeface="Arial" pitchFamily="34" charset="0"/>
                <a:cs typeface="Arial" pitchFamily="34" charset="0"/>
              </a:rPr>
              <a:t>Инвестиции </a:t>
            </a:r>
            <a:r>
              <a:rPr lang="bg-BG" sz="1500" b="1" i="1" dirty="0" smtClean="0">
                <a:latin typeface="Arial" pitchFamily="34" charset="0"/>
                <a:cs typeface="Arial" pitchFamily="34" charset="0"/>
              </a:rPr>
              <a:t>в ПОО – 4 точки</a:t>
            </a:r>
          </a:p>
          <a:p>
            <a:pPr marL="45720" indent="0">
              <a:buNone/>
            </a:pPr>
            <a:r>
              <a:rPr lang="ru-RU" sz="1500" i="1" dirty="0">
                <a:latin typeface="Arial" pitchFamily="34" charset="0"/>
                <a:cs typeface="Arial" pitchFamily="34" charset="0"/>
              </a:rPr>
              <a:t>􀀀 Участие в национални, международни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училищни проекти – 1 точка</a:t>
            </a:r>
            <a:endParaRPr lang="bg-BG" sz="15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500" i="1" dirty="0">
                <a:latin typeface="Arial" pitchFamily="34" charset="0"/>
                <a:cs typeface="Arial" pitchFamily="34" charset="0"/>
              </a:rPr>
              <a:t>􀀀 Законообразно и прозрачно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управление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на бюджета – 2 точки</a:t>
            </a:r>
            <a:endParaRPr lang="bg-BG" sz="15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500" i="1" dirty="0">
                <a:latin typeface="Arial" pitchFamily="34" charset="0"/>
                <a:cs typeface="Arial" pitchFamily="34" charset="0"/>
              </a:rPr>
              <a:t>􀀀 Наличие на собствени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приходи – 1 точка</a:t>
            </a:r>
          </a:p>
          <a:p>
            <a:pPr marL="45720" indent="0">
              <a:buNone/>
            </a:pPr>
            <a:r>
              <a:rPr lang="ru-RU" sz="1500" b="1" i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bg-BG" sz="1500" b="1" i="1" dirty="0" smtClean="0">
                <a:latin typeface="Arial" pitchFamily="34" charset="0"/>
                <a:cs typeface="Arial" pitchFamily="34" charset="0"/>
              </a:rPr>
              <a:t>Квалификационна дейност – 3 точки</a:t>
            </a:r>
          </a:p>
          <a:p>
            <a:pPr marL="45720" indent="0">
              <a:buNone/>
            </a:pPr>
            <a:r>
              <a:rPr lang="bg-BG" sz="1500" i="1" dirty="0">
                <a:latin typeface="Arial" pitchFamily="34" charset="0"/>
                <a:cs typeface="Arial" pitchFamily="34" charset="0"/>
              </a:rPr>
              <a:t>􀀀 Реализиране на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квалификационна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дейност </a:t>
            </a:r>
            <a:r>
              <a:rPr lang="ru-RU" sz="1500" i="1" dirty="0">
                <a:latin typeface="Arial" pitchFamily="34" charset="0"/>
                <a:cs typeface="Arial" pitchFamily="34" charset="0"/>
              </a:rPr>
              <a:t>на педагогически персонал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вътрешно ниво – 1 точка</a:t>
            </a:r>
            <a:endParaRPr lang="bg-BG" sz="15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500" i="1" dirty="0">
                <a:latin typeface="Arial" pitchFamily="34" charset="0"/>
                <a:cs typeface="Arial" pitchFamily="34" charset="0"/>
              </a:rPr>
              <a:t>􀀀 Реализиране на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квалификационна дейност </a:t>
            </a:r>
            <a:r>
              <a:rPr lang="bg-BG" sz="1500" i="1" dirty="0">
                <a:latin typeface="Arial" pitchFamily="34" charset="0"/>
                <a:cs typeface="Arial" pitchFamily="34" charset="0"/>
              </a:rPr>
              <a:t>на педагогически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персонал,проведена </a:t>
            </a:r>
            <a:r>
              <a:rPr lang="bg-BG" sz="1500" i="1" dirty="0">
                <a:latin typeface="Arial" pitchFamily="34" charset="0"/>
                <a:cs typeface="Arial" pitchFamily="34" charset="0"/>
              </a:rPr>
              <a:t>от други </a:t>
            </a:r>
            <a:r>
              <a:rPr lang="bg-BG" sz="1500" i="1" dirty="0" smtClean="0">
                <a:latin typeface="Arial" pitchFamily="34" charset="0"/>
                <a:cs typeface="Arial" pitchFamily="34" charset="0"/>
              </a:rPr>
              <a:t>институции – 1 точка</a:t>
            </a:r>
            <a:endParaRPr lang="bg-BG" sz="15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500" i="1" dirty="0">
                <a:latin typeface="Arial" pitchFamily="34" charset="0"/>
                <a:cs typeface="Arial" pitchFamily="34" charset="0"/>
              </a:rPr>
              <a:t>􀀀 Споделяне на ефективни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практики – 1 точка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68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414166"/>
            <a:ext cx="8568952" cy="604544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400" b="1" i="1" dirty="0">
                <a:latin typeface="Arial" pitchFamily="34" charset="0"/>
                <a:cs typeface="Arial" pitchFamily="34" charset="0"/>
              </a:rPr>
              <a:t>4. </a:t>
            </a:r>
            <a:r>
              <a:rPr lang="bg-BG" sz="1400" b="1" i="1" dirty="0">
                <a:latin typeface="Arial" pitchFamily="34" charset="0"/>
                <a:cs typeface="Arial" pitchFamily="34" charset="0"/>
              </a:rPr>
              <a:t>Нормативно осигуряване – 3 точки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Осигурен достъп до законовата и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подзаконовата нормативна уредба за дейността на </a:t>
            </a:r>
            <a:r>
              <a:rPr lang="bg-BG" sz="1400" i="1" dirty="0" smtClean="0">
                <a:latin typeface="Arial" pitchFamily="34" charset="0"/>
                <a:cs typeface="Arial" pitchFamily="34" charset="0"/>
              </a:rPr>
              <a:t>          училището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– 0,5 точки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Осигурен достъп до учебната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документация – 0,5 точки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Състояние на училищната документация – 2 точки</a:t>
            </a:r>
            <a:endParaRPr lang="bg-BG" sz="1400" i="1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bg-BG" sz="1400" b="1" i="1" dirty="0">
                <a:latin typeface="Arial" pitchFamily="34" charset="0"/>
                <a:cs typeface="Arial" pitchFamily="34" charset="0"/>
              </a:rPr>
              <a:t>5. Училищен персонал – 6 точки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Наличие на правила при назначаване и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съкращаване на персонал – 1 точка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Откритост и прозрачност на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управленските решения – 1 точка</a:t>
            </a:r>
          </a:p>
          <a:p>
            <a:pPr marL="45720" indent="0">
              <a:buNone/>
            </a:pPr>
            <a:r>
              <a:rPr lang="bg-BG" sz="1400" i="1" dirty="0">
                <a:latin typeface="Arial" pitchFamily="34" charset="0"/>
                <a:cs typeface="Arial" pitchFamily="34" charset="0"/>
              </a:rPr>
              <a:t>􀀀 Делегиране на права – 1 точка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Критерии за оценка труда на учители и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служители – 1 точка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Наличие на капацитет за оценка на състоянието на качеството на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ПОО – 0,5 точки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П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олитика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за насърчаване и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ресурсно подпомагане на извънкласни дейности – 0,5 точки</a:t>
            </a:r>
          </a:p>
          <a:p>
            <a:pPr marL="45720" indent="0">
              <a:buNone/>
            </a:pPr>
            <a:r>
              <a:rPr lang="bg-BG" sz="1400" i="1" dirty="0">
                <a:latin typeface="Arial" pitchFamily="34" charset="0"/>
                <a:cs typeface="Arial" pitchFamily="34" charset="0"/>
              </a:rPr>
              <a:t>􀀀 Качество на административното обслужване – 1 точка</a:t>
            </a:r>
          </a:p>
          <a:p>
            <a:pPr marL="45720" indent="0">
              <a:buNone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􀀀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Наличие на правила при назначаване и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съкращаване на персонал – 1 точка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Откритост и прозрачност на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управленските решения – 1 точка</a:t>
            </a:r>
          </a:p>
          <a:p>
            <a:pPr marL="45720" indent="0">
              <a:buNone/>
            </a:pPr>
            <a:r>
              <a:rPr lang="bg-BG" sz="1400" i="1" dirty="0">
                <a:latin typeface="Arial" pitchFamily="34" charset="0"/>
                <a:cs typeface="Arial" pitchFamily="34" charset="0"/>
              </a:rPr>
              <a:t>􀀀 Делегиране на права – 1 точка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Критерии за оценка труда на учители и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служители – 1 точка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К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апацитет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за оценка на състоянието на качеството на предлаганото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ПОО – 0,5 точки</a:t>
            </a:r>
          </a:p>
          <a:p>
            <a:pPr marL="45720" indent="0">
              <a:buNone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􀀀 П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олитика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за насърчаване и </a:t>
            </a:r>
            <a:r>
              <a:rPr lang="bg-BG" sz="1400" i="1" dirty="0">
                <a:latin typeface="Arial" pitchFamily="34" charset="0"/>
                <a:cs typeface="Arial" pitchFamily="34" charset="0"/>
              </a:rPr>
              <a:t>ресурсно подпомагане на извънкласни дейности – 0,5 точки</a:t>
            </a:r>
          </a:p>
          <a:p>
            <a:pPr marL="45720" indent="0">
              <a:buNone/>
            </a:pPr>
            <a:r>
              <a:rPr lang="bg-BG" sz="1400" i="1" dirty="0">
                <a:latin typeface="Arial" pitchFamily="34" charset="0"/>
                <a:cs typeface="Arial" pitchFamily="34" charset="0"/>
              </a:rPr>
              <a:t>􀀀 Качество на административното обслужване – 1 точка</a:t>
            </a:r>
          </a:p>
          <a:p>
            <a:pPr marL="45720" indent="0">
              <a:buNone/>
            </a:pPr>
            <a:endParaRPr lang="bg-BG" sz="15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234086"/>
            <a:ext cx="2736304" cy="4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122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1799</TotalTime>
  <Words>1860</Words>
  <Application>Microsoft Office PowerPoint</Application>
  <PresentationFormat>On-screen Show (4:3)</PresentationFormat>
  <Paragraphs>539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Slipstream</vt:lpstr>
      <vt:lpstr>СПОРТНО УЧИЛИЩЕ „ВАСИЛ ЛЕВСКИ“  ГРАД КЮСТЕНДИЛ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СПОРТНО УЧИЛИЩЕ „ВАСИЛ ЛЕВСКИ ГРАД КЮСТЕНДИЛ</dc:title>
  <dc:creator>Direktor1</dc:creator>
  <cp:lastModifiedBy>Direktor1</cp:lastModifiedBy>
  <cp:revision>56</cp:revision>
  <dcterms:created xsi:type="dcterms:W3CDTF">2014-04-23T06:01:57Z</dcterms:created>
  <dcterms:modified xsi:type="dcterms:W3CDTF">2014-10-03T08:38:21Z</dcterms:modified>
</cp:coreProperties>
</file>