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2" r:id="rId5"/>
    <p:sldId id="258" r:id="rId6"/>
    <p:sldId id="261" r:id="rId7"/>
    <p:sldId id="259" r:id="rId8"/>
    <p:sldId id="260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67E7-D769-4BF7-8B24-CB3F4532FEA4}" type="datetimeFigureOut">
              <a:rPr lang="bg-BG" smtClean="0"/>
              <a:t>31.3.2014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7610-51E2-464C-AAFE-B195BF6BE83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67E7-D769-4BF7-8B24-CB3F4532FEA4}" type="datetimeFigureOut">
              <a:rPr lang="bg-BG" smtClean="0"/>
              <a:t>31.3.2014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7610-51E2-464C-AAFE-B195BF6BE8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67E7-D769-4BF7-8B24-CB3F4532FEA4}" type="datetimeFigureOut">
              <a:rPr lang="bg-BG" smtClean="0"/>
              <a:t>31.3.2014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7610-51E2-464C-AAFE-B195BF6BE8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67E7-D769-4BF7-8B24-CB3F4532FEA4}" type="datetimeFigureOut">
              <a:rPr lang="bg-BG" smtClean="0"/>
              <a:t>31.3.2014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7610-51E2-464C-AAFE-B195BF6BE83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67E7-D769-4BF7-8B24-CB3F4532FEA4}" type="datetimeFigureOut">
              <a:rPr lang="bg-BG" smtClean="0"/>
              <a:t>31.3.2014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7610-51E2-464C-AAFE-B195BF6BE8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67E7-D769-4BF7-8B24-CB3F4532FEA4}" type="datetimeFigureOut">
              <a:rPr lang="bg-BG" smtClean="0"/>
              <a:t>31.3.2014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7610-51E2-464C-AAFE-B195BF6BE83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67E7-D769-4BF7-8B24-CB3F4532FEA4}" type="datetimeFigureOut">
              <a:rPr lang="bg-BG" smtClean="0"/>
              <a:t>31.3.2014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7610-51E2-464C-AAFE-B195BF6BE83B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67E7-D769-4BF7-8B24-CB3F4532FEA4}" type="datetimeFigureOut">
              <a:rPr lang="bg-BG" smtClean="0"/>
              <a:t>31.3.2014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7610-51E2-464C-AAFE-B195BF6BE8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67E7-D769-4BF7-8B24-CB3F4532FEA4}" type="datetimeFigureOut">
              <a:rPr lang="bg-BG" smtClean="0"/>
              <a:t>31.3.2014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7610-51E2-464C-AAFE-B195BF6BE8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67E7-D769-4BF7-8B24-CB3F4532FEA4}" type="datetimeFigureOut">
              <a:rPr lang="bg-BG" smtClean="0"/>
              <a:t>31.3.2014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7610-51E2-464C-AAFE-B195BF6BE8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67E7-D769-4BF7-8B24-CB3F4532FEA4}" type="datetimeFigureOut">
              <a:rPr lang="bg-BG" smtClean="0"/>
              <a:t>31.3.2014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7610-51E2-464C-AAFE-B195BF6BE83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F367E7-D769-4BF7-8B24-CB3F4532FEA4}" type="datetimeFigureOut">
              <a:rPr lang="bg-BG" smtClean="0"/>
              <a:t>31.3.2014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B47610-51E2-464C-AAFE-B195BF6BE83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68" y="24764"/>
            <a:ext cx="39878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322580"/>
            <a:ext cx="29575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лавие 3"/>
          <p:cNvSpPr>
            <a:spLocks noGrp="1"/>
          </p:cNvSpPr>
          <p:nvPr>
            <p:ph type="ctrTitle"/>
          </p:nvPr>
        </p:nvSpPr>
        <p:spPr>
          <a:xfrm>
            <a:off x="664902" y="2132856"/>
            <a:ext cx="7747372" cy="30243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000" dirty="0">
                <a:latin typeface="MS Reference Sans Serif" panose="020B0604030504040204" pitchFamily="34" charset="0"/>
              </a:rPr>
              <a:t>ПРОЕКТ </a:t>
            </a:r>
            <a:r>
              <a:rPr lang="ru-RU" sz="2000" dirty="0" smtClean="0">
                <a:latin typeface="MS Reference Sans Serif" panose="020B0604030504040204" pitchFamily="34" charset="0"/>
              </a:rPr>
              <a:t>BG051PO001-4.2.05-0001</a:t>
            </a:r>
            <a:r>
              <a:rPr lang="en-US" sz="2000" dirty="0" smtClean="0">
                <a:latin typeface="MS Reference Sans Serif" pitchFamily="34" charset="0"/>
              </a:rPr>
              <a:t/>
            </a:r>
            <a:br>
              <a:rPr lang="en-US" sz="2000" dirty="0" smtClean="0">
                <a:latin typeface="MS Reference Sans Serif" pitchFamily="34" charset="0"/>
              </a:rPr>
            </a:br>
            <a:r>
              <a:rPr lang="ru-RU" sz="2000" dirty="0" smtClean="0">
                <a:latin typeface="MS Reference Sans Serif" panose="020B0604030504040204" pitchFamily="34" charset="0"/>
              </a:rPr>
              <a:t> </a:t>
            </a:r>
            <a:r>
              <a:rPr lang="ru-RU" sz="2000" dirty="0">
                <a:latin typeface="MS Reference Sans Serif" panose="020B0604030504040204" pitchFamily="34" charset="0"/>
              </a:rPr>
              <a:t>„Да направим </a:t>
            </a:r>
            <a:r>
              <a:rPr lang="ru-RU" sz="2000" dirty="0" err="1">
                <a:latin typeface="MS Reference Sans Serif" panose="020B0604030504040204" pitchFamily="34" charset="0"/>
              </a:rPr>
              <a:t>училището</a:t>
            </a:r>
            <a:r>
              <a:rPr lang="ru-RU" sz="2000" dirty="0">
                <a:latin typeface="MS Reference Sans Serif" panose="020B0604030504040204" pitchFamily="34" charset="0"/>
              </a:rPr>
              <a:t/>
            </a:r>
            <a:br>
              <a:rPr lang="ru-RU" sz="2000" dirty="0">
                <a:latin typeface="MS Reference Sans Serif" panose="020B0604030504040204" pitchFamily="34" charset="0"/>
              </a:rPr>
            </a:br>
            <a:r>
              <a:rPr lang="ru-RU" sz="2000" dirty="0" err="1">
                <a:latin typeface="MS Reference Sans Serif" panose="020B0604030504040204" pitchFamily="34" charset="0"/>
              </a:rPr>
              <a:t>привлекателно</a:t>
            </a:r>
            <a:r>
              <a:rPr lang="ru-RU" sz="2000" dirty="0">
                <a:latin typeface="MS Reference Sans Serif" panose="020B0604030504040204" pitchFamily="34" charset="0"/>
              </a:rPr>
              <a:t> за </a:t>
            </a:r>
            <a:r>
              <a:rPr lang="ru-RU" sz="2000" dirty="0" err="1">
                <a:latin typeface="MS Reference Sans Serif" panose="020B0604030504040204" pitchFamily="34" charset="0"/>
              </a:rPr>
              <a:t>младите</a:t>
            </a:r>
            <a:r>
              <a:rPr lang="ru-RU" sz="2000" dirty="0">
                <a:latin typeface="MS Reference Sans Serif" panose="020B0604030504040204" pitchFamily="34" charset="0"/>
              </a:rPr>
              <a:t> хора”</a:t>
            </a:r>
            <a:br>
              <a:rPr lang="ru-RU" sz="2000" dirty="0">
                <a:latin typeface="MS Reference Sans Serif" panose="020B0604030504040204" pitchFamily="34" charset="0"/>
              </a:rPr>
            </a:br>
            <a:r>
              <a:rPr lang="ru-RU" sz="2000" dirty="0" err="1">
                <a:latin typeface="MS Reference Sans Serif" panose="020B0604030504040204" pitchFamily="34" charset="0"/>
              </a:rPr>
              <a:t>Проектът</a:t>
            </a:r>
            <a:r>
              <a:rPr lang="ru-RU" sz="2000" dirty="0">
                <a:latin typeface="MS Reference Sans Serif" panose="020B0604030504040204" pitchFamily="34" charset="0"/>
              </a:rPr>
              <a:t> се </a:t>
            </a:r>
            <a:r>
              <a:rPr lang="ru-RU" sz="2000" dirty="0" err="1">
                <a:latin typeface="MS Reference Sans Serif" panose="020B0604030504040204" pitchFamily="34" charset="0"/>
              </a:rPr>
              <a:t>осъществява</a:t>
            </a:r>
            <a:r>
              <a:rPr lang="ru-RU" sz="2000" dirty="0">
                <a:latin typeface="MS Reference Sans Serif" panose="020B0604030504040204" pitchFamily="34" charset="0"/>
              </a:rPr>
              <a:t> с </a:t>
            </a:r>
            <a:r>
              <a:rPr lang="ru-RU" sz="2000" dirty="0" err="1">
                <a:latin typeface="MS Reference Sans Serif" panose="020B0604030504040204" pitchFamily="34" charset="0"/>
              </a:rPr>
              <a:t>финансовата</a:t>
            </a:r>
            <a:r>
              <a:rPr lang="ru-RU" sz="2000" dirty="0">
                <a:latin typeface="MS Reference Sans Serif" panose="020B0604030504040204" pitchFamily="34" charset="0"/>
              </a:rPr>
              <a:t> </a:t>
            </a:r>
            <a:r>
              <a:rPr lang="ru-RU" sz="2000" dirty="0" err="1">
                <a:latin typeface="MS Reference Sans Serif" panose="020B0604030504040204" pitchFamily="34" charset="0"/>
              </a:rPr>
              <a:t>подкрепа</a:t>
            </a:r>
            <a:r>
              <a:rPr lang="ru-RU" sz="2000" dirty="0">
                <a:latin typeface="MS Reference Sans Serif" panose="020B0604030504040204" pitchFamily="34" charset="0"/>
              </a:rPr>
              <a:t> на</a:t>
            </a:r>
            <a:br>
              <a:rPr lang="ru-RU" sz="2000" dirty="0">
                <a:latin typeface="MS Reference Sans Serif" panose="020B0604030504040204" pitchFamily="34" charset="0"/>
              </a:rPr>
            </a:br>
            <a:r>
              <a:rPr lang="ru-RU" sz="2000" dirty="0">
                <a:latin typeface="MS Reference Sans Serif" panose="020B0604030504040204" pitchFamily="34" charset="0"/>
              </a:rPr>
              <a:t>Оперативна </a:t>
            </a:r>
            <a:r>
              <a:rPr lang="ru-RU" sz="2000" dirty="0" err="1">
                <a:latin typeface="MS Reference Sans Serif" panose="020B0604030504040204" pitchFamily="34" charset="0"/>
              </a:rPr>
              <a:t>програма</a:t>
            </a:r>
            <a:r>
              <a:rPr lang="ru-RU" sz="2000" dirty="0">
                <a:latin typeface="MS Reference Sans Serif" panose="020B0604030504040204" pitchFamily="34" charset="0"/>
              </a:rPr>
              <a:t> „Развитие на </a:t>
            </a:r>
            <a:r>
              <a:rPr lang="ru-RU" sz="2000" dirty="0" err="1">
                <a:latin typeface="MS Reference Sans Serif" panose="020B0604030504040204" pitchFamily="34" charset="0"/>
              </a:rPr>
              <a:t>човешките</a:t>
            </a:r>
            <a:r>
              <a:rPr lang="ru-RU" sz="2000" dirty="0">
                <a:latin typeface="MS Reference Sans Serif" panose="020B0604030504040204" pitchFamily="34" charset="0"/>
              </a:rPr>
              <a:t> </a:t>
            </a:r>
            <a:r>
              <a:rPr lang="ru-RU" sz="2000" dirty="0" err="1">
                <a:latin typeface="MS Reference Sans Serif" panose="020B0604030504040204" pitchFamily="34" charset="0"/>
              </a:rPr>
              <a:t>ресурси</a:t>
            </a:r>
            <a:r>
              <a:rPr lang="ru-RU" sz="2000" dirty="0">
                <a:latin typeface="MS Reference Sans Serif" panose="020B0604030504040204" pitchFamily="34" charset="0"/>
              </a:rPr>
              <a:t>”,</a:t>
            </a:r>
            <a:br>
              <a:rPr lang="ru-RU" sz="2000" dirty="0">
                <a:latin typeface="MS Reference Sans Serif" panose="020B0604030504040204" pitchFamily="34" charset="0"/>
              </a:rPr>
            </a:br>
            <a:r>
              <a:rPr lang="ru-RU" sz="2000" dirty="0" err="1">
                <a:latin typeface="MS Reference Sans Serif" panose="020B0604030504040204" pitchFamily="34" charset="0"/>
              </a:rPr>
              <a:t>съфинансирана</a:t>
            </a:r>
            <a:r>
              <a:rPr lang="ru-RU" sz="2000" dirty="0">
                <a:latin typeface="MS Reference Sans Serif" panose="020B0604030504040204" pitchFamily="34" charset="0"/>
              </a:rPr>
              <a:t> от </a:t>
            </a:r>
            <a:r>
              <a:rPr lang="ru-RU" sz="2000" dirty="0" err="1">
                <a:latin typeface="MS Reference Sans Serif" panose="020B0604030504040204" pitchFamily="34" charset="0"/>
              </a:rPr>
              <a:t>Европейския</a:t>
            </a:r>
            <a:r>
              <a:rPr lang="ru-RU" sz="2000" dirty="0">
                <a:latin typeface="MS Reference Sans Serif" panose="020B0604030504040204" pitchFamily="34" charset="0"/>
              </a:rPr>
              <a:t> социален фонд на </a:t>
            </a:r>
            <a:r>
              <a:rPr lang="ru-RU" sz="2000" dirty="0" err="1">
                <a:latin typeface="MS Reference Sans Serif" panose="020B0604030504040204" pitchFamily="34" charset="0"/>
              </a:rPr>
              <a:t>Европейския</a:t>
            </a:r>
            <a:r>
              <a:rPr lang="ru-RU" sz="2000" dirty="0">
                <a:latin typeface="MS Reference Sans Serif" panose="020B0604030504040204" pitchFamily="34" charset="0"/>
              </a:rPr>
              <a:t> </a:t>
            </a:r>
            <a:r>
              <a:rPr lang="ru-RU" sz="2000" dirty="0" err="1">
                <a:latin typeface="MS Reference Sans Serif" panose="020B0604030504040204" pitchFamily="34" charset="0"/>
              </a:rPr>
              <a:t>съюз</a:t>
            </a:r>
            <a:endParaRPr lang="bg-BG" sz="2000" dirty="0"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6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5637010" cy="28657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err="1">
                <a:latin typeface="MS Reference Sans Serif" panose="020B0604030504040204" pitchFamily="34" charset="0"/>
              </a:rPr>
              <a:t>Иновативната</a:t>
            </a:r>
            <a:r>
              <a:rPr lang="ru-RU" sz="1600" b="1" dirty="0">
                <a:latin typeface="MS Reference Sans Serif" panose="020B0604030504040204" pitchFamily="34" charset="0"/>
              </a:rPr>
              <a:t> практика е </a:t>
            </a:r>
            <a:r>
              <a:rPr lang="ru-RU" sz="1600" b="1" dirty="0" err="1">
                <a:latin typeface="MS Reference Sans Serif" panose="020B0604030504040204" pitchFamily="34" charset="0"/>
              </a:rPr>
              <a:t>базирана</a:t>
            </a:r>
            <a:r>
              <a:rPr lang="ru-RU" sz="1600" b="1" dirty="0">
                <a:latin typeface="MS Reference Sans Serif" panose="020B0604030504040204" pitchFamily="34" charset="0"/>
              </a:rPr>
              <a:t> на </a:t>
            </a:r>
            <a:r>
              <a:rPr lang="ru-RU" sz="1600" b="1" dirty="0" err="1">
                <a:latin typeface="MS Reference Sans Serif" panose="020B0604030504040204" pitchFamily="34" charset="0"/>
              </a:rPr>
              <a:t>използването</a:t>
            </a:r>
            <a:r>
              <a:rPr lang="ru-RU" sz="1600" b="1" dirty="0">
                <a:latin typeface="MS Reference Sans Serif" panose="020B0604030504040204" pitchFamily="34" charset="0"/>
              </a:rPr>
              <a:t> на </a:t>
            </a:r>
            <a:r>
              <a:rPr lang="ru-RU" sz="1600" b="1" dirty="0" err="1">
                <a:latin typeface="MS Reference Sans Serif" panose="020B0604030504040204" pitchFamily="34" charset="0"/>
              </a:rPr>
              <a:t>интерактивни</a:t>
            </a:r>
            <a:r>
              <a:rPr lang="ru-RU" sz="1600" b="1" dirty="0">
                <a:latin typeface="MS Reference Sans Serif" panose="020B0604030504040204" pitchFamily="34" charset="0"/>
              </a:rPr>
              <a:t> </a:t>
            </a:r>
            <a:r>
              <a:rPr lang="ru-RU" sz="1600" b="1" dirty="0" err="1">
                <a:latin typeface="MS Reference Sans Serif" panose="020B0604030504040204" pitchFamily="34" charset="0"/>
              </a:rPr>
              <a:t>методи</a:t>
            </a:r>
            <a:r>
              <a:rPr lang="ru-RU" sz="1600" b="1" dirty="0">
                <a:latin typeface="MS Reference Sans Serif" panose="020B0604030504040204" pitchFamily="34" charset="0"/>
              </a:rPr>
              <a:t>, чрез </a:t>
            </a:r>
            <a:r>
              <a:rPr lang="ru-RU" sz="1600" b="1" dirty="0" err="1">
                <a:latin typeface="MS Reference Sans Serif" panose="020B0604030504040204" pitchFamily="34" charset="0"/>
              </a:rPr>
              <a:t>които</a:t>
            </a:r>
            <a:r>
              <a:rPr lang="ru-RU" sz="1600" b="1" dirty="0">
                <a:latin typeface="MS Reference Sans Serif" panose="020B0604030504040204" pitchFamily="34" charset="0"/>
              </a:rPr>
              <a:t> се </a:t>
            </a:r>
            <a:r>
              <a:rPr lang="ru-RU" sz="1600" b="1" dirty="0" err="1">
                <a:latin typeface="MS Reference Sans Serif" panose="020B0604030504040204" pitchFamily="34" charset="0"/>
              </a:rPr>
              <a:t>създава</a:t>
            </a:r>
            <a:r>
              <a:rPr lang="ru-RU" sz="1600" b="1" dirty="0">
                <a:latin typeface="MS Reference Sans Serif" panose="020B0604030504040204" pitchFamily="34" charset="0"/>
              </a:rPr>
              <a:t> нова, </a:t>
            </a:r>
            <a:r>
              <a:rPr lang="ru-RU" sz="1600" b="1" dirty="0" err="1">
                <a:latin typeface="MS Reference Sans Serif" panose="020B0604030504040204" pitchFamily="34" charset="0"/>
              </a:rPr>
              <a:t>привлекателна</a:t>
            </a:r>
            <a:r>
              <a:rPr lang="ru-RU" sz="1600" b="1" dirty="0">
                <a:latin typeface="MS Reference Sans Serif" panose="020B0604030504040204" pitchFamily="34" charset="0"/>
              </a:rPr>
              <a:t>, нестандартна обстановка за обучение и </a:t>
            </a:r>
            <a:r>
              <a:rPr lang="ru-RU" sz="1600" b="1" dirty="0" err="1">
                <a:latin typeface="MS Reference Sans Serif" panose="020B0604030504040204" pitchFamily="34" charset="0"/>
              </a:rPr>
              <a:t>непринудена</a:t>
            </a:r>
            <a:r>
              <a:rPr lang="ru-RU" sz="1600" b="1" dirty="0">
                <a:latin typeface="MS Reference Sans Serif" panose="020B0604030504040204" pitchFamily="34" charset="0"/>
              </a:rPr>
              <a:t> атмосфера,  в </a:t>
            </a:r>
            <a:r>
              <a:rPr lang="ru-RU" sz="1600" b="1" dirty="0" err="1">
                <a:latin typeface="MS Reference Sans Serif" panose="020B0604030504040204" pitchFamily="34" charset="0"/>
              </a:rPr>
              <a:t>която</a:t>
            </a:r>
            <a:r>
              <a:rPr lang="ru-RU" sz="1600" b="1" dirty="0">
                <a:latin typeface="MS Reference Sans Serif" panose="020B0604030504040204" pitchFamily="34" charset="0"/>
              </a:rPr>
              <a:t> </a:t>
            </a:r>
            <a:r>
              <a:rPr lang="ru-RU" sz="1600" b="1" dirty="0" err="1">
                <a:latin typeface="MS Reference Sans Serif" panose="020B0604030504040204" pitchFamily="34" charset="0"/>
              </a:rPr>
              <a:t>учениците</a:t>
            </a:r>
            <a:r>
              <a:rPr lang="ru-RU" sz="1600" b="1" dirty="0">
                <a:latin typeface="MS Reference Sans Serif" panose="020B0604030504040204" pitchFamily="34" charset="0"/>
              </a:rPr>
              <a:t> се </a:t>
            </a:r>
            <a:r>
              <a:rPr lang="ru-RU" sz="1600" b="1" dirty="0" err="1">
                <a:latin typeface="MS Reference Sans Serif" panose="020B0604030504040204" pitchFamily="34" charset="0"/>
              </a:rPr>
              <a:t>изявяват</a:t>
            </a:r>
            <a:r>
              <a:rPr lang="ru-RU" sz="1600" b="1" dirty="0">
                <a:latin typeface="MS Reference Sans Serif" panose="020B0604030504040204" pitchFamily="34" charset="0"/>
              </a:rPr>
              <a:t> </a:t>
            </a:r>
            <a:r>
              <a:rPr lang="ru-RU" sz="1600" b="1" dirty="0" err="1">
                <a:latin typeface="MS Reference Sans Serif" panose="020B0604030504040204" pitchFamily="34" charset="0"/>
              </a:rPr>
              <a:t>като</a:t>
            </a:r>
            <a:r>
              <a:rPr lang="ru-RU" sz="1600" b="1" dirty="0">
                <a:latin typeface="MS Reference Sans Serif" panose="020B0604030504040204" pitchFamily="34" charset="0"/>
              </a:rPr>
              <a:t> активно </a:t>
            </a:r>
            <a:r>
              <a:rPr lang="ru-RU" sz="1600" b="1" dirty="0" err="1">
                <a:latin typeface="MS Reference Sans Serif" panose="020B0604030504040204" pitchFamily="34" charset="0"/>
              </a:rPr>
              <a:t>творящи</a:t>
            </a:r>
            <a:r>
              <a:rPr lang="ru-RU" sz="1600" b="1" dirty="0">
                <a:latin typeface="MS Reference Sans Serif" panose="020B0604030504040204" pitchFamily="34" charset="0"/>
              </a:rPr>
              <a:t> личности. </a:t>
            </a:r>
            <a:endParaRPr lang="bg-BG" sz="1600" b="1" dirty="0">
              <a:latin typeface="MS Reference Sans Serif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68" y="24764"/>
            <a:ext cx="39878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28" y="6322580"/>
            <a:ext cx="29575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Kalin\Desktop\Uspeh\историк\20131119_1437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42931"/>
            <a:ext cx="1656184" cy="2208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alin\Desktop\Uspeh\драмсъстав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28" y="4005064"/>
            <a:ext cx="313892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Kalin\Desktop\Uspeh\IMAG06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40" y="1844824"/>
            <a:ext cx="229383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5" y="4481859"/>
            <a:ext cx="2030413" cy="139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77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67545" y="1196752"/>
            <a:ext cx="5237807" cy="34563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bg-BG" sz="2000" b="1" dirty="0">
                <a:latin typeface="MS Reference Sans Serif" panose="020B0604030504040204" pitchFamily="34" charset="0"/>
              </a:rPr>
              <a:t>Водещи методи: </a:t>
            </a:r>
          </a:p>
          <a:p>
            <a:pPr>
              <a:lnSpc>
                <a:spcPct val="150000"/>
              </a:lnSpc>
            </a:pPr>
            <a:r>
              <a:rPr lang="bg-BG" sz="1600" b="1" dirty="0">
                <a:latin typeface="MS Reference Sans Serif" panose="020B0604030504040204" pitchFamily="34" charset="0"/>
              </a:rPr>
              <a:t>Работна група, беседа, дискусия, анкета, използването на аудио – визуални средства, екипно преподаване, презентация, самостоятелно проучване, драматична импровизация, решаване на казус, теренно проучване, интервю, наблюдение и др.</a:t>
            </a:r>
          </a:p>
          <a:p>
            <a:endParaRPr lang="bg-BG" sz="1600" b="1" dirty="0">
              <a:latin typeface="MS Reference Sans Serif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68" y="24764"/>
            <a:ext cx="39878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28" y="6322580"/>
            <a:ext cx="29575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Kalin\Desktop\Uspeh\драмсъстав\Untit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09120"/>
            <a:ext cx="1222126" cy="808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lin\Desktop\Uspeh\драмсъстав\Snapshot 7 (26.3.2014 г. 7-35)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068424"/>
            <a:ext cx="1461718" cy="821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Kalin\Desktop\Uspeh\историк\DSCN028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2832024" cy="2126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97210"/>
            <a:ext cx="2215982" cy="1508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13" y="1556792"/>
            <a:ext cx="2403069" cy="1600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85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7200800" cy="4608512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bg-BG" sz="3400" b="1" dirty="0">
                <a:latin typeface="MS Reference Sans Serif" panose="020B0604030504040204" pitchFamily="34" charset="0"/>
              </a:rPr>
              <a:t>Модерните техники на преподаване и учене, използването на модерни технологии дава резултат в различни направления: </a:t>
            </a:r>
            <a:endParaRPr lang="bg-BG" sz="3400" b="1" dirty="0" smtClean="0">
              <a:latin typeface="MS Reference Sans Serif" panose="020B0604030504040204" pitchFamily="34" charset="0"/>
            </a:endParaRPr>
          </a:p>
          <a:p>
            <a:pPr algn="ctr"/>
            <a:endParaRPr lang="bg-BG" sz="3400" b="1" dirty="0">
              <a:latin typeface="MS Reference Sans Serif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g-BG" sz="3400" b="1" dirty="0">
                <a:latin typeface="MS Reference Sans Serif" panose="020B0604030504040204" pitchFamily="34" charset="0"/>
              </a:rPr>
              <a:t>ц</a:t>
            </a:r>
            <a:r>
              <a:rPr lang="bg-BG" sz="3400" b="1" dirty="0" smtClean="0">
                <a:latin typeface="MS Reference Sans Serif" panose="020B0604030504040204" pitchFamily="34" charset="0"/>
              </a:rPr>
              <a:t>енностна </a:t>
            </a:r>
            <a:r>
              <a:rPr lang="bg-BG" sz="3400" b="1" dirty="0">
                <a:latin typeface="MS Reference Sans Serif" panose="020B0604030504040204" pitchFamily="34" charset="0"/>
              </a:rPr>
              <a:t>ориентация, умения и </a:t>
            </a:r>
            <a:r>
              <a:rPr lang="bg-BG" sz="3400" b="1" dirty="0" smtClean="0">
                <a:latin typeface="MS Reference Sans Serif" panose="020B0604030504040204" pitchFamily="34" charset="0"/>
              </a:rPr>
              <a:t>компетенции</a:t>
            </a:r>
            <a:r>
              <a:rPr lang="en-US" sz="3400" b="1" dirty="0">
                <a:latin typeface="MS Reference Sans Serif" panose="020B0604030504040204" pitchFamily="34" charset="0"/>
              </a:rPr>
              <a:t>;</a:t>
            </a:r>
            <a:endParaRPr lang="bg-BG" sz="3400" b="1" dirty="0">
              <a:latin typeface="MS Reference Sans Serif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g-BG" sz="3400" b="1" dirty="0" smtClean="0">
                <a:latin typeface="MS Reference Sans Serif" panose="020B0604030504040204" pitchFamily="34" charset="0"/>
              </a:rPr>
              <a:t>повишен </a:t>
            </a:r>
            <a:r>
              <a:rPr lang="bg-BG" sz="3400" b="1" dirty="0">
                <a:latin typeface="MS Reference Sans Serif" panose="020B0604030504040204" pitchFamily="34" charset="0"/>
              </a:rPr>
              <a:t>интерес и активност на учениците;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g-BG" sz="3400" b="1" dirty="0" smtClean="0">
                <a:latin typeface="MS Reference Sans Serif" panose="020B0604030504040204" pitchFamily="34" charset="0"/>
              </a:rPr>
              <a:t>интензивна </a:t>
            </a:r>
            <a:r>
              <a:rPr lang="bg-BG" sz="3400" b="1" dirty="0">
                <a:latin typeface="MS Reference Sans Serif" panose="020B0604030504040204" pitchFamily="34" charset="0"/>
              </a:rPr>
              <a:t>комуникация между учител и ученик и между самите ученици;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g-BG" sz="3400" b="1" dirty="0">
                <a:latin typeface="MS Reference Sans Serif" panose="020B0604030504040204" pitchFamily="34" charset="0"/>
              </a:rPr>
              <a:t>з</a:t>
            </a:r>
            <a:r>
              <a:rPr lang="bg-BG" sz="3400" b="1" dirty="0" smtClean="0">
                <a:latin typeface="MS Reference Sans Serif" panose="020B0604030504040204" pitchFamily="34" charset="0"/>
              </a:rPr>
              <a:t>асилена </a:t>
            </a:r>
            <a:r>
              <a:rPr lang="bg-BG" sz="3400" b="1" dirty="0">
                <a:latin typeface="MS Reference Sans Serif" panose="020B0604030504040204" pitchFamily="34" charset="0"/>
              </a:rPr>
              <a:t>отговорност на учениците;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g-BG" sz="3400" b="1" dirty="0" smtClean="0">
                <a:latin typeface="MS Reference Sans Serif" panose="020B0604030504040204" pitchFamily="34" charset="0"/>
              </a:rPr>
              <a:t>инициативност</a:t>
            </a:r>
            <a:r>
              <a:rPr lang="bg-BG" sz="3400" b="1" dirty="0">
                <a:latin typeface="MS Reference Sans Serif" panose="020B0604030504040204" pitchFamily="34" charset="0"/>
              </a:rPr>
              <a:t>, предприемчивост и  творчество, гражданска култура и умения за активност през целия живот;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g-BG" sz="3400" b="1" dirty="0" smtClean="0">
                <a:latin typeface="MS Reference Sans Serif" panose="020B0604030504040204" pitchFamily="34" charset="0"/>
              </a:rPr>
              <a:t>медийни </a:t>
            </a:r>
            <a:r>
              <a:rPr lang="bg-BG" sz="3400" b="1" dirty="0">
                <a:latin typeface="MS Reference Sans Serif" panose="020B0604030504040204" pitchFamily="34" charset="0"/>
              </a:rPr>
              <a:t>изяви на </a:t>
            </a:r>
            <a:r>
              <a:rPr lang="bg-BG" sz="3400" b="1" dirty="0" smtClean="0">
                <a:latin typeface="MS Reference Sans Serif" panose="020B0604030504040204" pitchFamily="34" charset="0"/>
              </a:rPr>
              <a:t>учениците;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bg-BG" sz="3400" b="1" dirty="0" smtClean="0">
              <a:latin typeface="MS Reference Sans Serif" panose="020B0604030504040204" pitchFamily="34" charset="0"/>
            </a:endParaRPr>
          </a:p>
          <a:p>
            <a:pPr algn="ctr"/>
            <a:r>
              <a:rPr lang="bg-BG" sz="3400" b="1" dirty="0" smtClean="0">
                <a:latin typeface="MS Reference Sans Serif" panose="020B0604030504040204" pitchFamily="34" charset="0"/>
              </a:rPr>
              <a:t>   Най – важният резултат е създаденото у учениците самочувствие, че те са част от създаващото се в България гражданско общество</a:t>
            </a:r>
            <a:r>
              <a:rPr lang="bg-BG" sz="3400" dirty="0" smtClean="0">
                <a:latin typeface="MS Reference Sans Serif" panose="020B0604030504040204" pitchFamily="34" charset="0"/>
              </a:rPr>
              <a:t>.</a:t>
            </a:r>
          </a:p>
          <a:p>
            <a:r>
              <a:rPr lang="bg-BG" sz="4000" dirty="0" smtClean="0">
                <a:latin typeface="MS Reference Sans Serif" panose="020B0604030504040204" pitchFamily="34" charset="0"/>
              </a:rPr>
              <a:t> </a:t>
            </a:r>
            <a:endParaRPr lang="bg-BG" sz="4000" dirty="0">
              <a:latin typeface="MS Reference Sans Serif" panose="020B0604030504040204" pitchFamily="34" charset="0"/>
            </a:endParaRPr>
          </a:p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68" y="24764"/>
            <a:ext cx="39878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28" y="6322580"/>
            <a:ext cx="29575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3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26216" y="2420888"/>
            <a:ext cx="6408711" cy="1224136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smtClean="0">
                <a:latin typeface="MS Reference Sans Serif" panose="020B0604030504040204" pitchFamily="34" charset="0"/>
              </a:rPr>
              <a:t>Благодаря за вниманието!</a:t>
            </a:r>
          </a:p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68" y="24764"/>
            <a:ext cx="39878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28" y="6322580"/>
            <a:ext cx="29575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Kalin\Desktop\Uspeh\УСПЕХ\624-400-deca-sport-bojni-izkust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91" y="3569322"/>
            <a:ext cx="1915413" cy="1227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31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3987130" cy="110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11858" y="1752200"/>
            <a:ext cx="64828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/>
              <a:t>Креативност и иновации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за УСПЕХ</a:t>
            </a:r>
            <a:endParaRPr lang="ru-RU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2267744" y="515719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Изготвил</a:t>
            </a:r>
            <a:r>
              <a:rPr lang="ru-RU" sz="1400" dirty="0" smtClean="0"/>
              <a:t>:  </a:t>
            </a:r>
            <a:r>
              <a:rPr lang="ru-RU" sz="1400" dirty="0"/>
              <a:t>Любомир Анчев - </a:t>
            </a:r>
            <a:r>
              <a:rPr lang="ru-RU" sz="1400" dirty="0" smtClean="0"/>
              <a:t>директор </a:t>
            </a:r>
            <a:endParaRPr lang="ru-RU" sz="1400" dirty="0"/>
          </a:p>
          <a:p>
            <a:pPr algn="ctr"/>
            <a:r>
              <a:rPr lang="ru-RU" sz="1400" dirty="0"/>
              <a:t>на Спортно училище „Васил Левски“ </a:t>
            </a:r>
          </a:p>
          <a:p>
            <a:pPr algn="ctr"/>
            <a:r>
              <a:rPr lang="ru-RU" sz="1400" dirty="0"/>
              <a:t>гр. Кюстендил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86" y="6237312"/>
            <a:ext cx="29575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G:\New folder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64" y="3075639"/>
            <a:ext cx="2583408" cy="1568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G:\New folder\Snapshot 1 (28.3.2014 г. 14-1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899" y="3501008"/>
            <a:ext cx="2684392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59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81430" y="1412776"/>
            <a:ext cx="7690970" cy="3729800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latin typeface="MS Reference Sans Serif" panose="020B0604030504040204" pitchFamily="34" charset="0"/>
              </a:rPr>
              <a:t>Спортно училище „Васил Левски“ гр. Кюстендил  участва  </a:t>
            </a:r>
            <a:r>
              <a:rPr lang="ru-RU" sz="1600" b="1" dirty="0">
                <a:latin typeface="MS Reference Sans Serif" panose="020B0604030504040204" pitchFamily="34" charset="0"/>
              </a:rPr>
              <a:t>по </a:t>
            </a:r>
            <a:r>
              <a:rPr lang="ru-RU" sz="1600" b="1" dirty="0" smtClean="0">
                <a:latin typeface="MS Reference Sans Serif" panose="020B0604030504040204" pitchFamily="34" charset="0"/>
              </a:rPr>
              <a:t>проект  </a:t>
            </a:r>
            <a:r>
              <a:rPr lang="ru-RU" sz="1600" b="1" dirty="0">
                <a:latin typeface="MS Reference Sans Serif" panose="020B0604030504040204" pitchFamily="34" charset="0"/>
              </a:rPr>
              <a:t>"Да направим </a:t>
            </a:r>
            <a:r>
              <a:rPr lang="ru-RU" sz="1600" b="1" dirty="0" err="1">
                <a:latin typeface="MS Reference Sans Serif" panose="020B0604030504040204" pitchFamily="34" charset="0"/>
              </a:rPr>
              <a:t>училището</a:t>
            </a:r>
            <a:r>
              <a:rPr lang="ru-RU" sz="1600" b="1" dirty="0">
                <a:latin typeface="MS Reference Sans Serif" panose="020B0604030504040204" pitchFamily="34" charset="0"/>
              </a:rPr>
              <a:t> </a:t>
            </a:r>
            <a:r>
              <a:rPr lang="ru-RU" sz="1600" b="1" dirty="0" err="1">
                <a:latin typeface="MS Reference Sans Serif" panose="020B0604030504040204" pitchFamily="34" charset="0"/>
              </a:rPr>
              <a:t>привлекателно</a:t>
            </a:r>
            <a:r>
              <a:rPr lang="ru-RU" sz="1600" b="1" dirty="0">
                <a:latin typeface="MS Reference Sans Serif" panose="020B0604030504040204" pitchFamily="34" charset="0"/>
              </a:rPr>
              <a:t> за </a:t>
            </a:r>
            <a:r>
              <a:rPr lang="ru-RU" sz="1600" b="1" dirty="0" err="1">
                <a:latin typeface="MS Reference Sans Serif" panose="020B0604030504040204" pitchFamily="34" charset="0"/>
              </a:rPr>
              <a:t>младите</a:t>
            </a:r>
            <a:r>
              <a:rPr lang="ru-RU" sz="1600" b="1" dirty="0">
                <a:latin typeface="MS Reference Sans Serif" panose="020B0604030504040204" pitchFamily="34" charset="0"/>
              </a:rPr>
              <a:t> хора </a:t>
            </a:r>
            <a:r>
              <a:rPr lang="ru-RU" sz="1600" b="1" dirty="0" smtClean="0">
                <a:latin typeface="MS Reference Sans Serif" panose="020B0604030504040204" pitchFamily="34" charset="0"/>
              </a:rPr>
              <a:t>– УСПЕХ</a:t>
            </a:r>
            <a:r>
              <a:rPr lang="bg-BG" sz="1600" b="1" dirty="0" smtClean="0">
                <a:latin typeface="MS Reference Sans Serif" panose="020B0604030504040204" pitchFamily="34" charset="0"/>
              </a:rPr>
              <a:t>“ със седем групи по ИИД, разпределени в клубове по интереси.</a:t>
            </a:r>
          </a:p>
          <a:p>
            <a:endParaRPr lang="bg-BG" sz="1600" b="1" dirty="0">
              <a:latin typeface="MS Reference Sans Serif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bg-BG" sz="1600" b="1" dirty="0" smtClean="0">
                <a:latin typeface="MS Reference Sans Serif" panose="020B0604030504040204" pitchFamily="34" charset="0"/>
              </a:rPr>
              <a:t>Медийни практики и аудиовизуални технологии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g-BG" sz="1600" b="1" dirty="0" smtClean="0">
                <a:latin typeface="MS Reference Sans Serif" panose="020B0604030504040204" pitchFamily="34" charset="0"/>
              </a:rPr>
              <a:t>Изкуството на бойните спортове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g-BG" sz="1600" b="1" dirty="0" smtClean="0">
                <a:latin typeface="MS Reference Sans Serif" panose="020B0604030504040204" pitchFamily="34" charset="0"/>
              </a:rPr>
              <a:t>Със спорт срещу агресията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g-BG" sz="1600" b="1" dirty="0" smtClean="0">
                <a:latin typeface="MS Reference Sans Serif" panose="020B0604030504040204" pitchFamily="34" charset="0"/>
              </a:rPr>
              <a:t>Млад историк – изследовател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g-BG" sz="1600" b="1" dirty="0">
                <a:latin typeface="MS Reference Sans Serif" panose="020B0604030504040204" pitchFamily="34" charset="0"/>
              </a:rPr>
              <a:t>Млад историк – </a:t>
            </a:r>
            <a:r>
              <a:rPr lang="bg-BG" sz="1600" b="1" dirty="0" smtClean="0">
                <a:latin typeface="MS Reference Sans Serif" panose="020B0604030504040204" pitchFamily="34" charset="0"/>
              </a:rPr>
              <a:t>изследовател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g-BG" sz="1600" b="1" dirty="0" smtClean="0">
                <a:latin typeface="MS Reference Sans Serif" panose="020B0604030504040204" pitchFamily="34" charset="0"/>
              </a:rPr>
              <a:t>Драматичен състав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g-BG" sz="1600" b="1" dirty="0" smtClean="0">
                <a:latin typeface="MS Reference Sans Serif" panose="020B0604030504040204" pitchFamily="34" charset="0"/>
              </a:rPr>
              <a:t>Художествено слов</a:t>
            </a:r>
            <a:r>
              <a:rPr lang="bg-BG" sz="1600" b="1" dirty="0">
                <a:latin typeface="MS Reference Sans Serif" panose="020B0604030504040204" pitchFamily="34" charset="0"/>
              </a:rPr>
              <a:t>о</a:t>
            </a:r>
            <a:endParaRPr lang="bg-BG" sz="1600" b="1" dirty="0" smtClean="0">
              <a:latin typeface="MS Reference Sans Serif" panose="020B0604030504040204" pitchFamily="34" charset="0"/>
            </a:endParaRPr>
          </a:p>
          <a:p>
            <a:endParaRPr lang="bg-BG" sz="1400" b="1" dirty="0">
              <a:latin typeface="MS Reference Sans Serif" panose="020B0604030504040204" pitchFamily="34" charset="0"/>
            </a:endParaRPr>
          </a:p>
          <a:p>
            <a:endParaRPr lang="bg-BG" sz="1400" dirty="0">
              <a:latin typeface="MS Reference Sans Serif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68" y="24764"/>
            <a:ext cx="39878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28" y="6322580"/>
            <a:ext cx="29575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Kalin\Desktop\Uspeh\драмсъстав\Snapshot 4 (26.3.2014 г. 12-3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878" y="4698763"/>
            <a:ext cx="2556563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lin\Desktop\Uspeh\историк\DSCN04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58456"/>
            <a:ext cx="1903437" cy="1429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: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84" y="3337789"/>
            <a:ext cx="2011759" cy="1212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lin\Desktop\Uspeh\УСПЕХ\Ванеса\IMG_02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51" y="4411968"/>
            <a:ext cx="1931669" cy="1448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13174"/>
            <a:ext cx="1872208" cy="1051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58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17" y="24718"/>
            <a:ext cx="39878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28" y="6322580"/>
            <a:ext cx="29575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авоъгълник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bg-BG" dirty="0"/>
          </a:p>
        </p:txBody>
      </p:sp>
      <p:pic>
        <p:nvPicPr>
          <p:cNvPr id="2050" name="Picture 2" descr="C:\Users\Kalin\Desktop\Uspeh\историк\DSCN02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88" y="4778979"/>
            <a:ext cx="1865761" cy="1401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Kalin\Desktop\Uspeh\драмсъстав\Snapshot 1 (28.3.2014 г. 11-04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60" y="4725144"/>
            <a:ext cx="2678368" cy="150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24544" y="-495151"/>
            <a:ext cx="6234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469247" y="772399"/>
            <a:ext cx="5688632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ru-RU" sz="16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bg-BG" dirty="0" smtClean="0">
                <a:solidFill>
                  <a:prstClr val="black"/>
                </a:solidFill>
              </a:rPr>
              <a:t>       Основни </a:t>
            </a:r>
            <a:r>
              <a:rPr lang="ru-RU" dirty="0">
                <a:solidFill>
                  <a:prstClr val="black"/>
                </a:solidFill>
              </a:rPr>
              <a:t>цели: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/>
              <a:t>Повишаване мотивацията на учениците за участие в образователно-възпитателния процес, съобразно техните интереси и потребности</a:t>
            </a:r>
            <a:r>
              <a:rPr lang="ru-RU" sz="1600" dirty="0" smtClean="0"/>
              <a:t>.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16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/>
              <a:t>Развиване на допълнителни знания, умения, компетентности</a:t>
            </a:r>
            <a:r>
              <a:rPr lang="ru-RU" sz="1600" dirty="0" smtClean="0"/>
              <a:t>.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16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/>
              <a:t>Осмисляне на свободното време на учениците, чрез личностни изяви и спорт</a:t>
            </a:r>
            <a:r>
              <a:rPr lang="ru-RU" sz="1600" dirty="0" smtClean="0"/>
              <a:t>.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16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/>
              <a:t>Изработване на механизъм за превенция при преждевременно </a:t>
            </a:r>
            <a:r>
              <a:rPr lang="ru-RU" sz="1600" dirty="0" smtClean="0"/>
              <a:t>отпадане </a:t>
            </a:r>
            <a:r>
              <a:rPr lang="ru-RU" sz="1600" dirty="0"/>
              <a:t>и деструктивно поведение </a:t>
            </a:r>
            <a:r>
              <a:rPr lang="ru-RU" sz="1600" dirty="0" smtClean="0"/>
              <a:t>на ученици.</a:t>
            </a:r>
            <a:endParaRPr lang="bg-BG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85" y="2924944"/>
            <a:ext cx="2419769" cy="155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10" y="1370428"/>
            <a:ext cx="1865114" cy="131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14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95536" y="1304528"/>
            <a:ext cx="5237690" cy="32403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bg-BG" sz="1600" b="1" dirty="0" smtClean="0">
                <a:latin typeface="MS Reference Sans Serif" panose="020B0604030504040204" pitchFamily="34" charset="0"/>
              </a:rPr>
              <a:t>Всеки един от клубовете има за цел  да запознае младите хора със специфичните детайли, свързани с тематичната насоченост, в резултат на което  учениците да обогатят своето интелектуално  и духовно ниво, начина си на изразяване и комуникативните способности, да подобрят компютърните си умения и не на последно място да се научат на самодисциплина .</a:t>
            </a:r>
            <a:endParaRPr lang="bg-BG" sz="1600" b="1" dirty="0">
              <a:latin typeface="MS Reference Sans Serif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68" y="24764"/>
            <a:ext cx="39878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28" y="6322580"/>
            <a:ext cx="29575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Kalin\Desktop\Uspeh\спортжурнал\DSCN059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6" y="1026186"/>
            <a:ext cx="1998863" cy="1500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9"/>
          <p:cNvPicPr/>
          <p:nvPr/>
        </p:nvPicPr>
        <p:blipFill>
          <a:blip r:embed="rId5"/>
          <a:stretch>
            <a:fillRect/>
          </a:stretch>
        </p:blipFill>
        <p:spPr>
          <a:xfrm>
            <a:off x="6465975" y="2708920"/>
            <a:ext cx="2232248" cy="1552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5382"/>
            <a:ext cx="2223861" cy="1669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59325"/>
            <a:ext cx="2422451" cy="1815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19" y="4578530"/>
            <a:ext cx="2026975" cy="1523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78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41258" y="1141390"/>
            <a:ext cx="8784976" cy="396044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bg-BG" sz="6400" b="1" dirty="0" smtClean="0">
                <a:latin typeface="MS Reference Sans Serif" panose="020B0604030504040204" pitchFamily="34" charset="0"/>
              </a:rPr>
              <a:t>Иновативността </a:t>
            </a:r>
            <a:r>
              <a:rPr lang="bg-BG" sz="6400" b="1" dirty="0">
                <a:latin typeface="MS Reference Sans Serif" panose="020B0604030504040204" pitchFamily="34" charset="0"/>
              </a:rPr>
              <a:t>при изпълнение на дейностите по проекта се състои в партньорството,  което създава подкрепяща среда за изява на таланти и натрупване на опит в  различни </a:t>
            </a:r>
            <a:r>
              <a:rPr lang="bg-BG" sz="6400" b="1" dirty="0" smtClean="0">
                <a:latin typeface="MS Reference Sans Serif" panose="020B0604030504040204" pitchFamily="34" charset="0"/>
              </a:rPr>
              <a:t>сфери с няколко основни цели :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bg-BG" sz="6400" b="1" dirty="0" smtClean="0">
                <a:latin typeface="MS Reference Sans Serif" panose="020B0604030504040204" pitchFamily="34" charset="0"/>
              </a:rPr>
              <a:t>Утвърждаване </a:t>
            </a:r>
            <a:r>
              <a:rPr lang="bg-BG" sz="6400" b="1" dirty="0">
                <a:latin typeface="MS Reference Sans Serif" panose="020B0604030504040204" pitchFamily="34" charset="0"/>
              </a:rPr>
              <a:t>на подходящи форми </a:t>
            </a:r>
            <a:endParaRPr lang="bg-BG" sz="6400" b="1" dirty="0" smtClean="0">
              <a:latin typeface="MS Reference Sans Serif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bg-BG" sz="6400" b="1" dirty="0">
                <a:latin typeface="MS Reference Sans Serif" panose="020B0604030504040204" pitchFamily="34" charset="0"/>
              </a:rPr>
              <a:t>н</a:t>
            </a:r>
            <a:r>
              <a:rPr lang="bg-BG" sz="6400" b="1" dirty="0" smtClean="0">
                <a:latin typeface="MS Reference Sans Serif" panose="020B0604030504040204" pitchFamily="34" charset="0"/>
              </a:rPr>
              <a:t>а тристранния </a:t>
            </a:r>
            <a:r>
              <a:rPr lang="bg-BG" sz="6400" b="1" dirty="0">
                <a:latin typeface="MS Reference Sans Serif" panose="020B0604030504040204" pitchFamily="34" charset="0"/>
              </a:rPr>
              <a:t>образователен модел: </a:t>
            </a:r>
            <a:endParaRPr lang="bg-BG" sz="6400" b="1" dirty="0" smtClean="0">
              <a:latin typeface="MS Reference Sans Serif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bg-BG" sz="6400" b="1" dirty="0" smtClean="0">
                <a:latin typeface="MS Reference Sans Serif" panose="020B0604030504040204" pitchFamily="34" charset="0"/>
              </a:rPr>
              <a:t>учители</a:t>
            </a:r>
            <a:r>
              <a:rPr lang="bg-BG" sz="6400" b="1" dirty="0">
                <a:latin typeface="MS Reference Sans Serif" panose="020B0604030504040204" pitchFamily="34" charset="0"/>
              </a:rPr>
              <a:t>, ученици, родители.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bg-BG" sz="6400" b="1" dirty="0">
                <a:latin typeface="MS Reference Sans Serif" panose="020B0604030504040204" pitchFamily="34" charset="0"/>
              </a:rPr>
              <a:t>Тясно партньорство с всички институции, </a:t>
            </a:r>
            <a:endParaRPr lang="bg-BG" sz="6400" b="1" dirty="0" smtClean="0">
              <a:latin typeface="MS Reference Sans Serif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bg-BG" sz="6400" b="1" dirty="0" smtClean="0">
                <a:latin typeface="MS Reference Sans Serif" panose="020B0604030504040204" pitchFamily="34" charset="0"/>
              </a:rPr>
              <a:t>ангажирани </a:t>
            </a:r>
            <a:r>
              <a:rPr lang="bg-BG" sz="6400" b="1" dirty="0">
                <a:latin typeface="MS Reference Sans Serif" panose="020B0604030504040204" pitchFamily="34" charset="0"/>
              </a:rPr>
              <a:t>с проблемите на образованието, </a:t>
            </a:r>
            <a:endParaRPr lang="bg-BG" sz="6400" b="1" dirty="0" smtClean="0">
              <a:latin typeface="MS Reference Sans Serif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bg-BG" sz="6400" b="1" dirty="0" smtClean="0">
                <a:latin typeface="MS Reference Sans Serif" panose="020B0604030504040204" pitchFamily="34" charset="0"/>
              </a:rPr>
              <a:t>особено </a:t>
            </a:r>
            <a:r>
              <a:rPr lang="bg-BG" sz="6400" b="1" dirty="0">
                <a:latin typeface="MS Reference Sans Serif" panose="020B0604030504040204" pitchFamily="34" charset="0"/>
              </a:rPr>
              <a:t>институциите на </a:t>
            </a:r>
            <a:r>
              <a:rPr lang="bg-BG" sz="6400" b="1" dirty="0" smtClean="0">
                <a:latin typeface="MS Reference Sans Serif" panose="020B0604030504040204" pitchFamily="34" charset="0"/>
              </a:rPr>
              <a:t>културата, спорта и </a:t>
            </a:r>
          </a:p>
          <a:p>
            <a:pPr>
              <a:lnSpc>
                <a:spcPct val="120000"/>
              </a:lnSpc>
            </a:pPr>
            <a:r>
              <a:rPr lang="bg-BG" sz="6400" b="1" dirty="0" smtClean="0">
                <a:latin typeface="MS Reference Sans Serif" panose="020B0604030504040204" pitchFamily="34" charset="0"/>
              </a:rPr>
              <a:t>технологиите. </a:t>
            </a:r>
            <a:endParaRPr lang="bg-BG" sz="6400" b="1" dirty="0">
              <a:latin typeface="MS Reference Sans Serif" panose="020B0604030504040204" pitchFamily="34" charset="0"/>
            </a:endParaRPr>
          </a:p>
          <a:p>
            <a:endParaRPr lang="bg-BG" sz="1600" dirty="0">
              <a:latin typeface="MS Reference Sans Serif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68" y="24764"/>
            <a:ext cx="39878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28" y="6322580"/>
            <a:ext cx="29575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Kalin\Desktop\Uspeh\0803_opera\CAM0006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26067"/>
            <a:ext cx="2088232" cy="156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lin\Desktop\Uspeh\историк\DSCN04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288" y="4163965"/>
            <a:ext cx="2880320" cy="215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18456"/>
            <a:ext cx="2736304" cy="1716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89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794038" y="1484784"/>
            <a:ext cx="4594625" cy="28657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ru-RU" sz="1700" b="1" dirty="0" err="1">
                <a:latin typeface="MS Reference Sans Serif" panose="020B0604030504040204" pitchFamily="34" charset="0"/>
              </a:rPr>
              <a:t>Проектът</a:t>
            </a:r>
            <a:r>
              <a:rPr lang="ru-RU" sz="1700" b="1" dirty="0">
                <a:latin typeface="MS Reference Sans Serif" panose="020B0604030504040204" pitchFamily="34" charset="0"/>
              </a:rPr>
              <a:t> </a:t>
            </a:r>
            <a:r>
              <a:rPr lang="ru-RU" sz="1700" b="1" dirty="0" err="1">
                <a:latin typeface="MS Reference Sans Serif" panose="020B0604030504040204" pitchFamily="34" charset="0"/>
              </a:rPr>
              <a:t>използва</a:t>
            </a:r>
            <a:r>
              <a:rPr lang="ru-RU" sz="1700" b="1" dirty="0">
                <a:latin typeface="MS Reference Sans Serif" panose="020B0604030504040204" pitchFamily="34" charset="0"/>
              </a:rPr>
              <a:t> </a:t>
            </a:r>
            <a:r>
              <a:rPr lang="ru-RU" sz="1700" b="1" dirty="0" err="1">
                <a:latin typeface="MS Reference Sans Serif" panose="020B0604030504040204" pitchFamily="34" charset="0"/>
              </a:rPr>
              <a:t>извънкласните</a:t>
            </a:r>
            <a:r>
              <a:rPr lang="ru-RU" sz="1700" b="1" dirty="0">
                <a:latin typeface="MS Reference Sans Serif" panose="020B0604030504040204" pitchFamily="34" charset="0"/>
              </a:rPr>
              <a:t> и </a:t>
            </a:r>
            <a:r>
              <a:rPr lang="ru-RU" sz="1700" b="1" dirty="0" err="1">
                <a:latin typeface="MS Reference Sans Serif" panose="020B0604030504040204" pitchFamily="34" charset="0"/>
              </a:rPr>
              <a:t>извънучилищни</a:t>
            </a:r>
            <a:r>
              <a:rPr lang="ru-RU" sz="1700" b="1" dirty="0">
                <a:latin typeface="MS Reference Sans Serif" panose="020B0604030504040204" pitchFamily="34" charset="0"/>
              </a:rPr>
              <a:t> </a:t>
            </a:r>
            <a:r>
              <a:rPr lang="ru-RU" sz="1700" b="1" dirty="0" err="1">
                <a:latin typeface="MS Reference Sans Serif" panose="020B0604030504040204" pitchFamily="34" charset="0"/>
              </a:rPr>
              <a:t>дейности</a:t>
            </a:r>
            <a:r>
              <a:rPr lang="ru-RU" sz="1700" b="1" dirty="0">
                <a:latin typeface="MS Reference Sans Serif" panose="020B0604030504040204" pitchFamily="34" charset="0"/>
              </a:rPr>
              <a:t> </a:t>
            </a:r>
            <a:r>
              <a:rPr lang="ru-RU" sz="1700" b="1" dirty="0" err="1">
                <a:latin typeface="MS Reference Sans Serif" panose="020B0604030504040204" pitchFamily="34" charset="0"/>
              </a:rPr>
              <a:t>като</a:t>
            </a:r>
            <a:r>
              <a:rPr lang="ru-RU" sz="1700" b="1" dirty="0">
                <a:latin typeface="MS Reference Sans Serif" panose="020B0604030504040204" pitchFamily="34" charset="0"/>
              </a:rPr>
              <a:t> </a:t>
            </a:r>
            <a:r>
              <a:rPr lang="ru-RU" sz="1700" b="1" dirty="0" err="1">
                <a:latin typeface="MS Reference Sans Serif" panose="020B0604030504040204" pitchFamily="34" charset="0"/>
              </a:rPr>
              <a:t>допълнително</a:t>
            </a:r>
            <a:r>
              <a:rPr lang="ru-RU" sz="1700" b="1" dirty="0">
                <a:latin typeface="MS Reference Sans Serif" panose="020B0604030504040204" pitchFamily="34" charset="0"/>
              </a:rPr>
              <a:t> средство за </a:t>
            </a:r>
            <a:r>
              <a:rPr lang="ru-RU" sz="1700" b="1" dirty="0" err="1">
                <a:latin typeface="MS Reference Sans Serif" panose="020B0604030504040204" pitchFamily="34" charset="0"/>
              </a:rPr>
              <a:t>повишаване</a:t>
            </a:r>
            <a:r>
              <a:rPr lang="ru-RU" sz="1700" b="1" dirty="0">
                <a:latin typeface="MS Reference Sans Serif" panose="020B0604030504040204" pitchFamily="34" charset="0"/>
              </a:rPr>
              <a:t> на </a:t>
            </a:r>
            <a:r>
              <a:rPr lang="ru-RU" sz="1700" b="1" dirty="0" err="1">
                <a:latin typeface="MS Reference Sans Serif" panose="020B0604030504040204" pitchFamily="34" charset="0"/>
              </a:rPr>
              <a:t>знанията</a:t>
            </a:r>
            <a:r>
              <a:rPr lang="ru-RU" sz="1700" b="1" dirty="0">
                <a:latin typeface="MS Reference Sans Serif" panose="020B0604030504040204" pitchFamily="34" charset="0"/>
              </a:rPr>
              <a:t> и </a:t>
            </a:r>
            <a:r>
              <a:rPr lang="ru-RU" sz="1700" b="1" dirty="0" err="1">
                <a:latin typeface="MS Reference Sans Serif" panose="020B0604030504040204" pitchFamily="34" charset="0"/>
              </a:rPr>
              <a:t>уменията</a:t>
            </a:r>
            <a:r>
              <a:rPr lang="ru-RU" sz="1700" b="1" dirty="0">
                <a:latin typeface="MS Reference Sans Serif" panose="020B0604030504040204" pitchFamily="34" charset="0"/>
              </a:rPr>
              <a:t> на </a:t>
            </a:r>
            <a:r>
              <a:rPr lang="ru-RU" sz="1700" b="1" dirty="0" err="1">
                <a:latin typeface="MS Reference Sans Serif" panose="020B0604030504040204" pitchFamily="34" charset="0"/>
              </a:rPr>
              <a:t>учениците</a:t>
            </a:r>
            <a:r>
              <a:rPr lang="ru-RU" sz="1700" b="1" dirty="0">
                <a:latin typeface="MS Reference Sans Serif" panose="020B0604030504040204" pitchFamily="34" charset="0"/>
              </a:rPr>
              <a:t>, за </a:t>
            </a:r>
            <a:r>
              <a:rPr lang="ru-RU" sz="1700" b="1" dirty="0" err="1">
                <a:latin typeface="MS Reference Sans Serif" panose="020B0604030504040204" pitchFamily="34" charset="0"/>
              </a:rPr>
              <a:t>изграждане</a:t>
            </a:r>
            <a:r>
              <a:rPr lang="ru-RU" sz="1700" b="1" dirty="0">
                <a:latin typeface="MS Reference Sans Serif" panose="020B0604030504040204" pitchFamily="34" charset="0"/>
              </a:rPr>
              <a:t> на активна </a:t>
            </a:r>
            <a:r>
              <a:rPr lang="ru-RU" sz="1700" b="1" dirty="0" err="1">
                <a:latin typeface="MS Reference Sans Serif" panose="020B0604030504040204" pitchFamily="34" charset="0"/>
              </a:rPr>
              <a:t>гражданска</a:t>
            </a:r>
            <a:r>
              <a:rPr lang="ru-RU" sz="1700" b="1" dirty="0">
                <a:latin typeface="MS Reference Sans Serif" panose="020B0604030504040204" pitchFamily="34" charset="0"/>
              </a:rPr>
              <a:t> позиция, социален опит в друга </a:t>
            </a:r>
            <a:r>
              <a:rPr lang="ru-RU" sz="1700" b="1" dirty="0" smtClean="0">
                <a:latin typeface="MS Reference Sans Serif" panose="020B0604030504040204" pitchFamily="34" charset="0"/>
              </a:rPr>
              <a:t>среда </a:t>
            </a:r>
            <a:r>
              <a:rPr lang="ru-RU" sz="1700" b="1" dirty="0">
                <a:latin typeface="MS Reference Sans Serif" panose="020B0604030504040204" pitchFamily="34" charset="0"/>
              </a:rPr>
              <a:t>и </a:t>
            </a:r>
            <a:r>
              <a:rPr lang="ru-RU" sz="1700" b="1" dirty="0" err="1">
                <a:latin typeface="MS Reference Sans Serif" panose="020B0604030504040204" pitchFamily="34" charset="0"/>
              </a:rPr>
              <a:t>осмисляне</a:t>
            </a:r>
            <a:r>
              <a:rPr lang="ru-RU" sz="1700" b="1" dirty="0">
                <a:latin typeface="MS Reference Sans Serif" panose="020B0604030504040204" pitchFamily="34" charset="0"/>
              </a:rPr>
              <a:t> на </a:t>
            </a:r>
            <a:r>
              <a:rPr lang="ru-RU" sz="1700" b="1" dirty="0" err="1">
                <a:latin typeface="MS Reference Sans Serif" panose="020B0604030504040204" pitchFamily="34" charset="0"/>
              </a:rPr>
              <a:t>свободното</a:t>
            </a:r>
            <a:r>
              <a:rPr lang="ru-RU" sz="1700" b="1" dirty="0">
                <a:latin typeface="MS Reference Sans Serif" panose="020B0604030504040204" pitchFamily="34" charset="0"/>
              </a:rPr>
              <a:t> </a:t>
            </a:r>
            <a:r>
              <a:rPr lang="ru-RU" sz="1700" b="1" dirty="0" err="1">
                <a:latin typeface="MS Reference Sans Serif" panose="020B0604030504040204" pitchFamily="34" charset="0"/>
              </a:rPr>
              <a:t>време</a:t>
            </a:r>
            <a:r>
              <a:rPr lang="ru-RU" sz="1700" b="1" dirty="0">
                <a:latin typeface="MS Reference Sans Serif" panose="020B0604030504040204" pitchFamily="34" charset="0"/>
              </a:rPr>
              <a:t> на </a:t>
            </a:r>
            <a:r>
              <a:rPr lang="ru-RU" sz="1700" b="1" dirty="0" err="1">
                <a:latin typeface="MS Reference Sans Serif" panose="020B0604030504040204" pitchFamily="34" charset="0"/>
              </a:rPr>
              <a:t>младите</a:t>
            </a:r>
            <a:r>
              <a:rPr lang="ru-RU" sz="1700" b="1" dirty="0">
                <a:latin typeface="MS Reference Sans Serif" panose="020B0604030504040204" pitchFamily="34" charset="0"/>
              </a:rPr>
              <a:t> хора.</a:t>
            </a:r>
          </a:p>
          <a:p>
            <a:pPr algn="ctr"/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68" y="24764"/>
            <a:ext cx="39878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28" y="6322580"/>
            <a:ext cx="29575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Kalin\Desktop\Uspeh\историк\20131114_134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21681"/>
            <a:ext cx="1920239" cy="1440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alin\Desktop\Uspeh\историк\Untit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84974"/>
            <a:ext cx="2296578" cy="1838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Kalin\Desktop\Uspeh\0803_opera\CAM0008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20" y="1738536"/>
            <a:ext cx="2892766" cy="216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41586"/>
            <a:ext cx="1862355" cy="1399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31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064896" cy="5413861"/>
          </a:xfrm>
        </p:spPr>
        <p:txBody>
          <a:bodyPr>
            <a:normAutofit fontScale="32500" lnSpcReduction="20000"/>
          </a:bodyPr>
          <a:lstStyle/>
          <a:p>
            <a:endParaRPr lang="bg-BG" sz="5500" b="1" dirty="0" smtClean="0">
              <a:latin typeface="MS Reference Sans Serif" panose="020B0604030504040204" pitchFamily="34" charset="0"/>
            </a:endParaRPr>
          </a:p>
          <a:p>
            <a:pPr algn="ctr"/>
            <a:r>
              <a:rPr lang="bg-BG" sz="5500" b="1" dirty="0" smtClean="0">
                <a:latin typeface="MS Reference Sans Serif" panose="020B0604030504040204" pitchFamily="34" charset="0"/>
              </a:rPr>
              <a:t>Образователните цели в иновативната практика са:</a:t>
            </a:r>
          </a:p>
          <a:p>
            <a:pPr>
              <a:lnSpc>
                <a:spcPct val="120000"/>
              </a:lnSpc>
            </a:pPr>
            <a:endParaRPr lang="bg-BG" sz="4900" b="1" dirty="0" smtClean="0">
              <a:latin typeface="MS Reference Sans Serif" panose="020B0604030504040204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bg-BG" sz="4900" b="1" dirty="0" smtClean="0">
                <a:latin typeface="MS Reference Sans Serif" panose="020B0604030504040204" pitchFamily="34" charset="0"/>
              </a:rPr>
              <a:t>Осмисляне </a:t>
            </a:r>
            <a:r>
              <a:rPr lang="bg-BG" sz="4900" b="1" dirty="0">
                <a:latin typeface="MS Reference Sans Serif" panose="020B0604030504040204" pitchFamily="34" charset="0"/>
              </a:rPr>
              <a:t>на свободното време на младите хора</a:t>
            </a:r>
            <a:r>
              <a:rPr lang="en-US" sz="4900" b="1" dirty="0">
                <a:latin typeface="MS Reference Sans Serif" panose="020B0604030504040204" pitchFamily="34" charset="0"/>
              </a:rPr>
              <a:t>;</a:t>
            </a:r>
            <a:endParaRPr lang="bg-BG" sz="4900" b="1" dirty="0">
              <a:latin typeface="MS Reference Sans Serif" panose="020B0604030504040204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bg-BG" sz="4900" b="1" dirty="0">
                <a:latin typeface="MS Reference Sans Serif" panose="020B0604030504040204" pitchFamily="34" charset="0"/>
              </a:rPr>
              <a:t>Утвърждаване ролята на образованието за укрепване на демократичната култура;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bg-BG" sz="4900" b="1" dirty="0" err="1">
                <a:latin typeface="MS Reference Sans Serif" panose="020B0604030504040204" pitchFamily="34" charset="0"/>
              </a:rPr>
              <a:t>Диалогизиране</a:t>
            </a:r>
            <a:r>
              <a:rPr lang="bg-BG" sz="4900" b="1" dirty="0">
                <a:latin typeface="MS Reference Sans Serif" panose="020B0604030504040204" pitchFamily="34" charset="0"/>
              </a:rPr>
              <a:t> на гражданското самосъзнание и на всекидневните усилия на учители и ученици;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bg-BG" sz="4900" b="1" dirty="0">
                <a:latin typeface="MS Reference Sans Serif" panose="020B0604030504040204" pitchFamily="34" charset="0"/>
              </a:rPr>
              <a:t>Иницииране и координиране дейностите в училищния и </a:t>
            </a:r>
            <a:r>
              <a:rPr lang="bg-BG" sz="4900" b="1" dirty="0" smtClean="0">
                <a:latin typeface="MS Reference Sans Serif" panose="020B0604030504040204" pitchFamily="34" charset="0"/>
              </a:rPr>
              <a:t>извънучилищния живот</a:t>
            </a:r>
            <a:r>
              <a:rPr lang="bg-BG" sz="4900" b="1" dirty="0">
                <a:latin typeface="MS Reference Sans Serif" panose="020B0604030504040204" pitchFamily="34" charset="0"/>
              </a:rPr>
              <a:t>;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bg-BG" sz="4900" b="1" dirty="0" smtClean="0">
                <a:latin typeface="MS Reference Sans Serif" panose="020B0604030504040204" pitchFamily="34" charset="0"/>
              </a:rPr>
              <a:t>Активизирне </a:t>
            </a:r>
            <a:r>
              <a:rPr lang="bg-BG" sz="4900" b="1" dirty="0">
                <a:latin typeface="MS Reference Sans Serif" panose="020B0604030504040204" pitchFamily="34" charset="0"/>
              </a:rPr>
              <a:t>желанието за сътрудничество между учениците;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bg-BG" sz="4900" b="1" dirty="0" smtClean="0">
                <a:latin typeface="MS Reference Sans Serif" panose="020B0604030504040204" pitchFamily="34" charset="0"/>
              </a:rPr>
              <a:t>Подпомагане младите </a:t>
            </a:r>
            <a:r>
              <a:rPr lang="bg-BG" sz="4900" b="1" dirty="0">
                <a:latin typeface="MS Reference Sans Serif" panose="020B0604030504040204" pitchFamily="34" charset="0"/>
              </a:rPr>
              <a:t>хора да изграждат умения за активност през целия им живот;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bg-BG" sz="4900" b="1" dirty="0" smtClean="0">
                <a:latin typeface="MS Reference Sans Serif" panose="020B0604030504040204" pitchFamily="34" charset="0"/>
              </a:rPr>
              <a:t>Развиване </a:t>
            </a:r>
            <a:r>
              <a:rPr lang="bg-BG" sz="4900" b="1" dirty="0">
                <a:latin typeface="MS Reference Sans Serif" panose="020B0604030504040204" pitchFamily="34" charset="0"/>
              </a:rPr>
              <a:t>на уменията </a:t>
            </a:r>
            <a:r>
              <a:rPr lang="bg-BG" sz="4900" b="1" dirty="0" smtClean="0">
                <a:latin typeface="MS Reference Sans Serif" panose="020B0604030504040204" pitchFamily="34" charset="0"/>
              </a:rPr>
              <a:t>и способност за </a:t>
            </a:r>
            <a:r>
              <a:rPr lang="bg-BG" sz="4900" b="1" dirty="0">
                <a:latin typeface="MS Reference Sans Serif" panose="020B0604030504040204" pitchFamily="34" charset="0"/>
              </a:rPr>
              <a:t>работа в екип;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bg-BG" sz="4900" b="1" dirty="0" smtClean="0">
                <a:latin typeface="MS Reference Sans Serif" panose="020B0604030504040204" pitchFamily="34" charset="0"/>
              </a:rPr>
              <a:t>Възпитаване </a:t>
            </a:r>
            <a:r>
              <a:rPr lang="bg-BG" sz="4900" b="1" dirty="0">
                <a:latin typeface="MS Reference Sans Serif" panose="020B0604030504040204" pitchFamily="34" charset="0"/>
              </a:rPr>
              <a:t>във взаимно зачитане и разбирателство между ученици и ученици, </a:t>
            </a:r>
            <a:r>
              <a:rPr lang="bg-BG" sz="4900" b="1" dirty="0" err="1">
                <a:latin typeface="MS Reference Sans Serif" panose="020B0604030504040204" pitchFamily="34" charset="0"/>
              </a:rPr>
              <a:t>ученици</a:t>
            </a:r>
            <a:r>
              <a:rPr lang="bg-BG" sz="4900" b="1" dirty="0">
                <a:latin typeface="MS Reference Sans Serif" panose="020B0604030504040204" pitchFamily="34" charset="0"/>
              </a:rPr>
              <a:t> и работещите с тях специалисти;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bg-BG" sz="4900" b="1" dirty="0" smtClean="0">
                <a:latin typeface="MS Reference Sans Serif" panose="020B0604030504040204" pitchFamily="34" charset="0"/>
              </a:rPr>
              <a:t>Постигане </a:t>
            </a:r>
            <a:r>
              <a:rPr lang="bg-BG" sz="4900" b="1" dirty="0">
                <a:latin typeface="MS Reference Sans Serif" panose="020B0604030504040204" pitchFamily="34" charset="0"/>
              </a:rPr>
              <a:t>на социално сближаване на принципа на толерантността.</a:t>
            </a:r>
          </a:p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68" y="24764"/>
            <a:ext cx="39878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28" y="6322580"/>
            <a:ext cx="29575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3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539552" y="1722792"/>
            <a:ext cx="6043116" cy="27363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bg-BG" sz="1600" b="1" dirty="0" smtClean="0">
                <a:latin typeface="MS Reference Sans Serif" panose="020B0604030504040204" pitchFamily="34" charset="0"/>
              </a:rPr>
              <a:t>Желанието ни е всички </a:t>
            </a:r>
            <a:r>
              <a:rPr lang="bg-BG" sz="1600" b="1" dirty="0">
                <a:latin typeface="MS Reference Sans Serif" panose="020B0604030504040204" pitchFamily="34" charset="0"/>
              </a:rPr>
              <a:t>дейности да бъдат полезни за младите </a:t>
            </a:r>
            <a:r>
              <a:rPr lang="bg-BG" sz="1600" b="1" dirty="0" smtClean="0">
                <a:latin typeface="MS Reference Sans Serif" panose="020B0604030504040204" pitchFamily="34" charset="0"/>
              </a:rPr>
              <a:t>хора и същевременно да изградим високо </a:t>
            </a:r>
            <a:r>
              <a:rPr lang="bg-BG" sz="1600" b="1" dirty="0">
                <a:latin typeface="MS Reference Sans Serif" panose="020B0604030504040204" pitchFamily="34" charset="0"/>
              </a:rPr>
              <a:t>образовани, физически здрави хора, които осъзнават своята роля за съхраняване на духовните и </a:t>
            </a:r>
            <a:r>
              <a:rPr lang="bg-BG" sz="1600" b="1" dirty="0" smtClean="0">
                <a:latin typeface="MS Reference Sans Serif" panose="020B0604030504040204" pitchFamily="34" charset="0"/>
              </a:rPr>
              <a:t>културните ценности на нацията и са подготвени за граждани на обединена Европа.</a:t>
            </a:r>
            <a:r>
              <a:rPr lang="bg-BG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68" y="24764"/>
            <a:ext cx="39878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28" y="6322580"/>
            <a:ext cx="29575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14283"/>
            <a:ext cx="2073388" cy="1291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500" y="4637040"/>
            <a:ext cx="27305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Kalin\Desktop\Uspeh\бойни изкуства\1507027_762571330425068_189249533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71" y="2132856"/>
            <a:ext cx="2113072" cy="151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11" y="4301527"/>
            <a:ext cx="2195513" cy="151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06557"/>
            <a:ext cx="1793799" cy="1961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2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пътна струя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пътна струя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пътна струя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770</TotalTime>
  <Words>627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Попътна струя</vt:lpstr>
      <vt:lpstr>ПРОЕКТ BG051PO001-4.2.05-0001  „Да направим училището привлекателно за младите хора”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BG051PO001-4.2.05-0001 „Да направим училището привлекателно за младите хора”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</dc:title>
  <dc:creator>soulburn@live.co.uk</dc:creator>
  <cp:lastModifiedBy>User</cp:lastModifiedBy>
  <cp:revision>59</cp:revision>
  <dcterms:created xsi:type="dcterms:W3CDTF">2014-03-27T04:44:54Z</dcterms:created>
  <dcterms:modified xsi:type="dcterms:W3CDTF">2014-03-31T09:24:34Z</dcterms:modified>
</cp:coreProperties>
</file>