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308" r:id="rId2"/>
    <p:sldId id="307" r:id="rId3"/>
    <p:sldId id="304" r:id="rId4"/>
    <p:sldId id="303" r:id="rId5"/>
    <p:sldId id="309" r:id="rId6"/>
    <p:sldId id="311" r:id="rId7"/>
    <p:sldId id="312" r:id="rId8"/>
    <p:sldId id="310" r:id="rId9"/>
    <p:sldId id="313" r:id="rId10"/>
    <p:sldId id="314" r:id="rId11"/>
    <p:sldId id="315" r:id="rId12"/>
    <p:sldId id="316" r:id="rId13"/>
    <p:sldId id="317" r:id="rId14"/>
    <p:sldId id="318" r:id="rId15"/>
    <p:sldId id="321" r:id="rId16"/>
    <p:sldId id="319" r:id="rId17"/>
    <p:sldId id="322" r:id="rId18"/>
  </p:sldIdLst>
  <p:sldSz cx="9144000" cy="6858000" type="screen4x3"/>
  <p:notesSz cx="7559675" cy="106918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7CA"/>
    <a:srgbClr val="0066CC"/>
    <a:srgbClr val="00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107" d="100"/>
          <a:sy n="107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595120"/>
            <a:ext cx="822780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718200"/>
            <a:ext cx="226800" cy="617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95520" y="718200"/>
            <a:ext cx="226800" cy="2945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95520" y="3944160"/>
            <a:ext cx="226800" cy="2945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10/18/2013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/>
          </p:nvPr>
        </p:nvSpPr>
        <p:spPr>
          <a:xfrm>
            <a:off x="494104" y="4581128"/>
            <a:ext cx="8227800" cy="2276872"/>
          </a:xfrm>
        </p:spPr>
        <p:txBody>
          <a:bodyPr/>
          <a:lstStyle/>
          <a:p>
            <a:pPr algn="ctr"/>
            <a:r>
              <a:rPr lang="bg-BG" sz="2400" i="1" dirty="0" smtClean="0">
                <a:latin typeface="Monotype Corsiva" pitchFamily="66" charset="0"/>
              </a:rPr>
              <a:t>Инвестира във вашето бъдеще!</a:t>
            </a:r>
            <a:endParaRPr lang="bg-BG" sz="2400" i="1" dirty="0">
              <a:latin typeface="Monotype Corsiva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1859340"/>
            <a:ext cx="76328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pPr algn="ctr"/>
            <a:r>
              <a:rPr lang="ru-RU" dirty="0"/>
              <a:t> </a:t>
            </a:r>
            <a:r>
              <a:rPr lang="ru-RU" sz="2000" b="1" dirty="0"/>
              <a:t>ПРОЕКТ BG051PO001-3.3.07-0001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„</a:t>
            </a:r>
            <a:r>
              <a:rPr lang="ru-RU" sz="2000" b="1" dirty="0"/>
              <a:t>УЧЕНИЧЕСКИ ПРАКТИКИ“ </a:t>
            </a:r>
            <a:endParaRPr lang="ru-RU" sz="2000" b="1" dirty="0" smtClean="0"/>
          </a:p>
          <a:p>
            <a:pPr algn="ctr"/>
            <a:endParaRPr lang="ru-RU" sz="2000" i="1" dirty="0" smtClean="0">
              <a:latin typeface="Arial Narrow" pitchFamily="34" charset="0"/>
            </a:endParaRPr>
          </a:p>
          <a:p>
            <a:pPr algn="ctr"/>
            <a:r>
              <a:rPr lang="ru-RU" sz="2000" i="1" dirty="0" smtClean="0">
                <a:latin typeface="Arial Narrow" pitchFamily="34" charset="0"/>
              </a:rPr>
              <a:t>Проектът </a:t>
            </a:r>
            <a:r>
              <a:rPr lang="ru-RU" sz="2000" i="1" dirty="0">
                <a:latin typeface="Arial Narrow" pitchFamily="34" charset="0"/>
              </a:rPr>
              <a:t>се осъществява с финансовата подкрепа </a:t>
            </a:r>
            <a:r>
              <a:rPr lang="ru-RU" sz="2000" i="1" dirty="0" smtClean="0">
                <a:latin typeface="Arial Narrow" pitchFamily="34" charset="0"/>
              </a:rPr>
              <a:t>на </a:t>
            </a:r>
          </a:p>
          <a:p>
            <a:pPr algn="ctr"/>
            <a:r>
              <a:rPr lang="ru-RU" sz="2000" i="1" dirty="0" smtClean="0">
                <a:latin typeface="Arial Narrow" pitchFamily="34" charset="0"/>
              </a:rPr>
              <a:t>Оперативна </a:t>
            </a:r>
            <a:r>
              <a:rPr lang="ru-RU" sz="2000" i="1" dirty="0">
                <a:latin typeface="Arial Narrow" pitchFamily="34" charset="0"/>
              </a:rPr>
              <a:t>програма „Развитие на човешките ресурси”, </a:t>
            </a:r>
            <a:endParaRPr lang="ru-RU" sz="2000" i="1" dirty="0" smtClean="0">
              <a:latin typeface="Arial Narrow" pitchFamily="34" charset="0"/>
            </a:endParaRPr>
          </a:p>
          <a:p>
            <a:pPr algn="ctr"/>
            <a:r>
              <a:rPr lang="ru-RU" sz="2000" i="1" dirty="0" smtClean="0">
                <a:latin typeface="Arial Narrow" pitchFamily="34" charset="0"/>
              </a:rPr>
              <a:t>съфинансирана </a:t>
            </a:r>
            <a:r>
              <a:rPr lang="ru-RU" sz="2000" i="1" dirty="0">
                <a:latin typeface="Arial Narrow" pitchFamily="34" charset="0"/>
              </a:rPr>
              <a:t>от Европейския социален фонд на Европейския </a:t>
            </a:r>
            <a:r>
              <a:rPr lang="ru-RU" sz="2000" i="1" dirty="0" smtClean="0">
                <a:latin typeface="Arial Narrow" pitchFamily="34" charset="0"/>
              </a:rPr>
              <a:t>съюз</a:t>
            </a:r>
            <a:endParaRPr lang="ru-RU" sz="2000" dirty="0">
              <a:latin typeface="Arial Narrow" pitchFamily="34" charset="0"/>
            </a:endParaRPr>
          </a:p>
          <a:p>
            <a:endParaRPr lang="bg-BG" dirty="0"/>
          </a:p>
          <a:p>
            <a:r>
              <a:rPr lang="bg-BG" dirty="0"/>
              <a:t> 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2" descr="C:\Users\Shef\Desktop\Клипове_снимки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90" y="279881"/>
            <a:ext cx="140010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628801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latin typeface="Arial Narrow" pitchFamily="34" charset="0"/>
              </a:rPr>
              <a:t>Спортен клуб по художествена гимнастика </a:t>
            </a:r>
            <a:r>
              <a:rPr lang="bg-BG" sz="2200" b="1" dirty="0">
                <a:latin typeface="Arial Narrow" pitchFamily="34" charset="0"/>
              </a:rPr>
              <a:t>„</a:t>
            </a:r>
            <a:r>
              <a:rPr lang="bg-BG" sz="2200" b="1" dirty="0" smtClean="0">
                <a:latin typeface="Arial Narrow" pitchFamily="34" charset="0"/>
              </a:rPr>
              <a:t>Велбъжд“</a:t>
            </a:r>
          </a:p>
          <a:p>
            <a:pPr algn="ctr"/>
            <a:r>
              <a:rPr lang="bg-BG" sz="2200" b="1" dirty="0" smtClean="0">
                <a:latin typeface="Arial Narrow" pitchFamily="34" charset="0"/>
              </a:rPr>
              <a:t>1 </a:t>
            </a:r>
            <a:r>
              <a:rPr lang="bg-BG" sz="2200" b="1" dirty="0">
                <a:latin typeface="Arial Narrow" pitchFamily="34" charset="0"/>
              </a:rPr>
              <a:t>ученик – практикант</a:t>
            </a: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91385"/>
            <a:ext cx="3735644" cy="2801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8953"/>
            <a:ext cx="3240360" cy="243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61364"/>
            <a:ext cx="2913931" cy="218544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628801"/>
            <a:ext cx="6984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latin typeface="Arial Narrow" pitchFamily="34" charset="0"/>
              </a:rPr>
              <a:t>Футболен клуб </a:t>
            </a:r>
            <a:r>
              <a:rPr lang="bg-BG" sz="2200" b="1" dirty="0">
                <a:latin typeface="Arial Narrow" pitchFamily="34" charset="0"/>
              </a:rPr>
              <a:t>„</a:t>
            </a:r>
            <a:r>
              <a:rPr lang="bg-BG" sz="2200" b="1" dirty="0" smtClean="0">
                <a:latin typeface="Arial Narrow" pitchFamily="34" charset="0"/>
              </a:rPr>
              <a:t>Велбъжд“</a:t>
            </a:r>
          </a:p>
          <a:p>
            <a:pPr algn="ctr"/>
            <a:r>
              <a:rPr lang="bg-BG" sz="2200" b="1" dirty="0" smtClean="0">
                <a:latin typeface="Arial Narrow" pitchFamily="34" charset="0"/>
              </a:rPr>
              <a:t>11 </a:t>
            </a:r>
            <a:r>
              <a:rPr lang="bg-BG" sz="2200" b="1" dirty="0">
                <a:latin typeface="Arial Narrow" pitchFamily="34" charset="0"/>
              </a:rPr>
              <a:t>ученици – практиканти</a:t>
            </a: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" y="5200684"/>
            <a:ext cx="3193399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3139741" cy="1769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79" y="5001369"/>
            <a:ext cx="3546966" cy="199951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60886"/>
            <a:ext cx="319304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628801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latin typeface="Arial Narrow" pitchFamily="34" charset="0"/>
              </a:rPr>
              <a:t>Волейболен клуб </a:t>
            </a:r>
            <a:r>
              <a:rPr lang="bg-BG" sz="2200" b="1" dirty="0">
                <a:latin typeface="Arial Narrow" pitchFamily="34" charset="0"/>
              </a:rPr>
              <a:t>„Велбъжд – </a:t>
            </a:r>
            <a:r>
              <a:rPr lang="bg-BG" sz="2200" b="1" dirty="0" smtClean="0">
                <a:latin typeface="Arial Narrow" pitchFamily="34" charset="0"/>
              </a:rPr>
              <a:t>Олимпия“</a:t>
            </a:r>
          </a:p>
          <a:p>
            <a:pPr algn="ctr"/>
            <a:r>
              <a:rPr lang="bg-BG" sz="2200" b="1" dirty="0" smtClean="0">
                <a:latin typeface="Arial Narrow" pitchFamily="34" charset="0"/>
              </a:rPr>
              <a:t>2 </a:t>
            </a:r>
            <a:r>
              <a:rPr lang="bg-BG" sz="2200" b="1" dirty="0">
                <a:latin typeface="Arial Narrow" pitchFamily="34" charset="0"/>
              </a:rPr>
              <a:t>ученици – практиканти</a:t>
            </a: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r>
              <a:rPr lang="ru-RU" sz="1400" b="1" dirty="0"/>
              <a:t> </a:t>
            </a:r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40397"/>
            <a:ext cx="2927164" cy="2195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6862"/>
            <a:ext cx="2722363" cy="204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8081"/>
            <a:ext cx="3107184" cy="233038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9753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628801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latin typeface="Arial Narrow" pitchFamily="34" charset="0"/>
              </a:rPr>
              <a:t>Спортен клуб по фитнес </a:t>
            </a:r>
            <a:r>
              <a:rPr lang="bg-BG" sz="2200" b="1" dirty="0">
                <a:latin typeface="Arial Narrow" pitchFamily="34" charset="0"/>
              </a:rPr>
              <a:t>„ Аполон – </a:t>
            </a:r>
            <a:r>
              <a:rPr lang="bg-BG" sz="2200" b="1" dirty="0" smtClean="0">
                <a:latin typeface="Arial Narrow" pitchFamily="34" charset="0"/>
              </a:rPr>
              <a:t>Роси“</a:t>
            </a:r>
          </a:p>
          <a:p>
            <a:pPr algn="ctr"/>
            <a:r>
              <a:rPr lang="bg-BG" sz="2200" b="1" dirty="0" smtClean="0">
                <a:latin typeface="Arial Narrow" pitchFamily="34" charset="0"/>
              </a:rPr>
              <a:t>1 </a:t>
            </a:r>
            <a:r>
              <a:rPr lang="bg-BG" sz="2200" b="1" dirty="0">
                <a:latin typeface="Arial Narrow" pitchFamily="34" charset="0"/>
              </a:rPr>
              <a:t>ученик – практикант</a:t>
            </a: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24384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412747" cy="1923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1800" y="2780928"/>
            <a:ext cx="2880320" cy="21602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556792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latin typeface="Arial Narrow" pitchFamily="34" charset="0"/>
              </a:rPr>
              <a:t>ПОДГОТВИТЕЛНИ  ДЕЙНОСТИ</a:t>
            </a:r>
          </a:p>
          <a:p>
            <a:pPr algn="ctr"/>
            <a:endParaRPr lang="bg-BG" sz="16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>
                <a:latin typeface="Arial Narrow" pitchFamily="34" charset="0"/>
              </a:rPr>
              <a:t>запознаване с длъжностната характеристика, която е разработена и утвърдена от работодателя;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>
                <a:latin typeface="Arial Narrow" pitchFamily="34" charset="0"/>
              </a:rPr>
              <a:t>запознаване с изискванията за безопасни условия на труд;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 smtClean="0">
                <a:latin typeface="Arial Narrow" pitchFamily="34" charset="0"/>
              </a:rPr>
              <a:t>запознаване </a:t>
            </a:r>
            <a:r>
              <a:rPr lang="bg-BG" sz="1600" dirty="0">
                <a:latin typeface="Arial Narrow" pitchFamily="34" charset="0"/>
              </a:rPr>
              <a:t>с разработените и утвърдени учебно-тренировъчни </a:t>
            </a:r>
            <a:r>
              <a:rPr lang="bg-BG" sz="1600" dirty="0" smtClean="0">
                <a:latin typeface="Arial Narrow" pitchFamily="34" charset="0"/>
              </a:rPr>
              <a:t>планове или </a:t>
            </a:r>
            <a:r>
              <a:rPr lang="bg-BG" sz="1600" dirty="0">
                <a:latin typeface="Arial Narrow" pitchFamily="34" charset="0"/>
              </a:rPr>
              <a:t>приоритетни тренировъчни програми; </a:t>
            </a:r>
            <a:endParaRPr lang="bg-BG" sz="16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 smtClean="0">
                <a:latin typeface="Arial Narrow" pitchFamily="34" charset="0"/>
              </a:rPr>
              <a:t>запознаване </a:t>
            </a:r>
            <a:r>
              <a:rPr lang="bg-BG" sz="1600" dirty="0">
                <a:latin typeface="Arial Narrow" pitchFamily="34" charset="0"/>
              </a:rPr>
              <a:t>с план-графика </a:t>
            </a:r>
            <a:r>
              <a:rPr lang="bg-BG" sz="1600" dirty="0" smtClean="0">
                <a:latin typeface="Arial Narrow" pitchFamily="34" charset="0"/>
              </a:rPr>
              <a:t>на тренировъчните </a:t>
            </a:r>
            <a:r>
              <a:rPr lang="bg-BG" sz="1600" dirty="0">
                <a:latin typeface="Arial Narrow" pitchFamily="34" charset="0"/>
              </a:rPr>
              <a:t>занимания; </a:t>
            </a:r>
            <a:endParaRPr lang="bg-BG" sz="16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 smtClean="0">
                <a:latin typeface="Arial Narrow" pitchFamily="34" charset="0"/>
              </a:rPr>
              <a:t>запознаване </a:t>
            </a:r>
            <a:r>
              <a:rPr lang="bg-BG" sz="1600" dirty="0">
                <a:latin typeface="Arial Narrow" pitchFamily="34" charset="0"/>
              </a:rPr>
              <a:t>с техническото състояние и </a:t>
            </a:r>
            <a:r>
              <a:rPr lang="bg-BG" sz="1600" dirty="0" smtClean="0">
                <a:latin typeface="Arial Narrow" pitchFamily="34" charset="0"/>
              </a:rPr>
              <a:t>характеристики на </a:t>
            </a:r>
            <a:r>
              <a:rPr lang="bg-BG" sz="1600" dirty="0">
                <a:latin typeface="Arial Narrow" pitchFamily="34" charset="0"/>
              </a:rPr>
              <a:t>общите и специфичните спортни уреди и с други технически средства и </a:t>
            </a:r>
            <a:r>
              <a:rPr lang="bg-BG" sz="1600" dirty="0" smtClean="0">
                <a:latin typeface="Arial Narrow" pitchFamily="34" charset="0"/>
              </a:rPr>
              <a:t>аксесоари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bg-BG" sz="1600" smtClean="0">
                <a:latin typeface="Arial Narrow" pitchFamily="34" charset="0"/>
              </a:rPr>
              <a:t>за </a:t>
            </a:r>
            <a:r>
              <a:rPr lang="bg-BG" sz="1600" dirty="0">
                <a:latin typeface="Arial Narrow" pitchFamily="34" charset="0"/>
              </a:rPr>
              <a:t>провеждането на различните по съдържание и насоченост тренировъчни </a:t>
            </a:r>
            <a:r>
              <a:rPr lang="bg-BG" sz="1600" dirty="0" smtClean="0">
                <a:latin typeface="Arial Narrow" pitchFamily="34" charset="0"/>
              </a:rPr>
              <a:t>занимания.</a:t>
            </a:r>
            <a:endParaRPr lang="bg-BG" sz="1600" dirty="0">
              <a:latin typeface="Arial Narrow" pitchFamily="34" charset="0"/>
            </a:endParaRPr>
          </a:p>
          <a:p>
            <a:endParaRPr lang="bg-BG" sz="1400" dirty="0"/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7022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24" y="4570220"/>
            <a:ext cx="2879999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7022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628801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400" dirty="0" smtClean="0"/>
          </a:p>
          <a:p>
            <a:pPr algn="ctr"/>
            <a:r>
              <a:rPr lang="bg-BG" sz="1600" b="1" dirty="0" smtClean="0">
                <a:latin typeface="Arial Narrow" pitchFamily="34" charset="0"/>
              </a:rPr>
              <a:t>ОСНОВНИ  ДЕЙНОСТИ</a:t>
            </a:r>
          </a:p>
          <a:p>
            <a:endParaRPr lang="bg-BG" sz="16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>
                <a:latin typeface="Arial Narrow" pitchFamily="34" charset="0"/>
              </a:rPr>
              <a:t>установяване на постоянен професионален контакт със занимаващите се;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>
                <a:latin typeface="Arial Narrow" pitchFamily="34" charset="0"/>
              </a:rPr>
              <a:t>участие при представянето на разработените и утвърдени учебно-тренировъчни и спортносъстезателни програми в съответствие с вътрешния и международния спортен календар;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>
                <a:latin typeface="Arial Narrow" pitchFamily="34" charset="0"/>
              </a:rPr>
              <a:t>демонстриране изпълнението на елементите от техниката на конкретния вид </a:t>
            </a:r>
            <a:r>
              <a:rPr lang="bg-BG" sz="1600" dirty="0" smtClean="0">
                <a:latin typeface="Arial Narrow" pitchFamily="34" charset="0"/>
              </a:rPr>
              <a:t>спорт.</a:t>
            </a:r>
            <a:endParaRPr lang="bg-BG" sz="16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" y="4581128"/>
            <a:ext cx="3274876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40044"/>
            <a:ext cx="2843808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80" y="462169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412774"/>
            <a:ext cx="74888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500" b="1" dirty="0" smtClean="0">
                <a:latin typeface="Arial Narrow" pitchFamily="34" charset="0"/>
              </a:rPr>
              <a:t>РЕЗУЛТАТИ ОТ ПРАКТИКАТА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Познава теоретичните основи </a:t>
            </a:r>
            <a:r>
              <a:rPr lang="bg-BG" sz="1500" dirty="0">
                <a:latin typeface="Arial Narrow" pitchFamily="34" charset="0"/>
              </a:rPr>
              <a:t>на </a:t>
            </a:r>
            <a:r>
              <a:rPr lang="bg-BG" sz="1500" dirty="0" smtClean="0">
                <a:latin typeface="Arial Narrow" pitchFamily="34" charset="0"/>
              </a:rPr>
              <a:t>спортната подготовка </a:t>
            </a:r>
            <a:r>
              <a:rPr lang="bg-BG" sz="1500" dirty="0">
                <a:latin typeface="Arial Narrow" pitchFamily="34" charset="0"/>
              </a:rPr>
              <a:t>и тренировка </a:t>
            </a:r>
            <a:r>
              <a:rPr lang="bg-BG" sz="1500" dirty="0" smtClean="0">
                <a:latin typeface="Arial Narrow" pitchFamily="34" charset="0"/>
              </a:rPr>
              <a:t>и владее професионалната терминология.</a:t>
            </a:r>
            <a:endParaRPr lang="bg-BG" sz="15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>
                <a:latin typeface="Arial Narrow" pitchFamily="34" charset="0"/>
              </a:rPr>
              <a:t>Планира, организира и анализира резултатите </a:t>
            </a:r>
            <a:r>
              <a:rPr lang="bg-BG" sz="1500" dirty="0" smtClean="0">
                <a:latin typeface="Arial Narrow" pitchFamily="34" charset="0"/>
              </a:rPr>
              <a:t>от учебно-възпитателната</a:t>
            </a:r>
            <a:r>
              <a:rPr lang="bg-BG" sz="1500" dirty="0">
                <a:latin typeface="Arial Narrow" pitchFamily="34" charset="0"/>
              </a:rPr>
              <a:t>, тренировъчната </a:t>
            </a:r>
            <a:r>
              <a:rPr lang="bg-BG" sz="1500" dirty="0" smtClean="0">
                <a:latin typeface="Arial Narrow" pitchFamily="34" charset="0"/>
              </a:rPr>
              <a:t>и спортносъстезателната </a:t>
            </a:r>
            <a:r>
              <a:rPr lang="bg-BG" sz="1500" dirty="0">
                <a:latin typeface="Arial Narrow" pitchFamily="34" charset="0"/>
              </a:rPr>
              <a:t>дейност по избран вид спорт </a:t>
            </a:r>
            <a:r>
              <a:rPr lang="bg-BG" sz="1500" dirty="0" smtClean="0">
                <a:latin typeface="Arial Narrow" pitchFamily="34" charset="0"/>
              </a:rPr>
              <a:t>с различни </a:t>
            </a:r>
            <a:r>
              <a:rPr lang="bg-BG" sz="1500" dirty="0">
                <a:latin typeface="Arial Narrow" pitchFamily="34" charset="0"/>
              </a:rPr>
              <a:t>възрастови групи и на всички етапи </a:t>
            </a:r>
            <a:r>
              <a:rPr lang="bg-BG" sz="1500" dirty="0" smtClean="0">
                <a:latin typeface="Arial Narrow" pitchFamily="34" charset="0"/>
              </a:rPr>
              <a:t>на спортната подготовка.</a:t>
            </a:r>
            <a:endParaRPr lang="bg-BG" sz="15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Обучаваният </a:t>
            </a:r>
            <a:r>
              <a:rPr lang="bg-BG" sz="1500" dirty="0">
                <a:latin typeface="Arial Narrow" pitchFamily="34" charset="0"/>
              </a:rPr>
              <a:t>трябва </a:t>
            </a:r>
            <a:r>
              <a:rPr lang="bg-BG" sz="1500" dirty="0" smtClean="0">
                <a:latin typeface="Arial Narrow" pitchFamily="34" charset="0"/>
              </a:rPr>
              <a:t>да притежава организационни </a:t>
            </a:r>
            <a:r>
              <a:rPr lang="bg-BG" sz="1500" dirty="0">
                <a:latin typeface="Arial Narrow" pitchFamily="34" charset="0"/>
              </a:rPr>
              <a:t>умения </a:t>
            </a:r>
            <a:r>
              <a:rPr lang="bg-BG" sz="1500" dirty="0" smtClean="0">
                <a:latin typeface="Arial Narrow" pitchFamily="34" charset="0"/>
              </a:rPr>
              <a:t>за планиране </a:t>
            </a:r>
            <a:r>
              <a:rPr lang="bg-BG" sz="1500" dirty="0">
                <a:latin typeface="Arial Narrow" pitchFamily="34" charset="0"/>
              </a:rPr>
              <a:t>и провеждане </a:t>
            </a:r>
            <a:r>
              <a:rPr lang="bg-BG" sz="1500" dirty="0" smtClean="0">
                <a:latin typeface="Arial Narrow" pitchFamily="34" charset="0"/>
              </a:rPr>
              <a:t>на тренировъчни занимания.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>
                <a:latin typeface="Arial Narrow" pitchFamily="34" charset="0"/>
              </a:rPr>
              <a:t>Работи за развитие </a:t>
            </a:r>
            <a:r>
              <a:rPr lang="bg-BG" sz="1500" dirty="0" smtClean="0">
                <a:latin typeface="Arial Narrow" pitchFamily="34" charset="0"/>
              </a:rPr>
              <a:t>и поддържане </a:t>
            </a:r>
            <a:r>
              <a:rPr lang="bg-BG" sz="1500" dirty="0">
                <a:latin typeface="Arial Narrow" pitchFamily="34" charset="0"/>
              </a:rPr>
              <a:t>на общата </a:t>
            </a:r>
            <a:r>
              <a:rPr lang="bg-BG" sz="1500" dirty="0" smtClean="0">
                <a:latin typeface="Arial Narrow" pitchFamily="34" charset="0"/>
              </a:rPr>
              <a:t>и специфичната физическа подготовка </a:t>
            </a:r>
            <a:r>
              <a:rPr lang="bg-BG" sz="1500" dirty="0">
                <a:latin typeface="Arial Narrow" pitchFamily="34" charset="0"/>
              </a:rPr>
              <a:t>в зависимост </a:t>
            </a:r>
            <a:r>
              <a:rPr lang="bg-BG" sz="1500" dirty="0" smtClean="0">
                <a:latin typeface="Arial Narrow" pitchFamily="34" charset="0"/>
              </a:rPr>
              <a:t>от вида спорт.</a:t>
            </a:r>
            <a:endParaRPr lang="bg-BG" sz="15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>
                <a:latin typeface="Arial Narrow" pitchFamily="34" charset="0"/>
              </a:rPr>
              <a:t>Работи </a:t>
            </a:r>
            <a:r>
              <a:rPr lang="bg-BG" sz="1500" dirty="0" smtClean="0">
                <a:latin typeface="Arial Narrow" pitchFamily="34" charset="0"/>
              </a:rPr>
              <a:t>за усъвършенстване на психическата </a:t>
            </a:r>
            <a:r>
              <a:rPr lang="bg-BG" sz="1500" dirty="0">
                <a:latin typeface="Arial Narrow" pitchFamily="34" charset="0"/>
              </a:rPr>
              <a:t>подготовка </a:t>
            </a:r>
            <a:r>
              <a:rPr lang="bg-BG" sz="1500" dirty="0" smtClean="0">
                <a:latin typeface="Arial Narrow" pitchFamily="34" charset="0"/>
              </a:rPr>
              <a:t>на спортистите </a:t>
            </a:r>
            <a:r>
              <a:rPr lang="bg-BG" sz="1500" dirty="0">
                <a:latin typeface="Arial Narrow" pitchFamily="34" charset="0"/>
              </a:rPr>
              <a:t>в зависимост </a:t>
            </a:r>
            <a:r>
              <a:rPr lang="bg-BG" sz="1500" dirty="0" smtClean="0">
                <a:latin typeface="Arial Narrow" pitchFamily="34" charset="0"/>
              </a:rPr>
              <a:t>от тяхната </a:t>
            </a:r>
            <a:r>
              <a:rPr lang="bg-BG" sz="1500" dirty="0">
                <a:latin typeface="Arial Narrow" pitchFamily="34" charset="0"/>
              </a:rPr>
              <a:t>квалификация </a:t>
            </a:r>
            <a:r>
              <a:rPr lang="bg-BG" sz="1500" dirty="0" smtClean="0">
                <a:latin typeface="Arial Narrow" pitchFamily="34" charset="0"/>
              </a:rPr>
              <a:t>и стаж 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Работи за усъвършенстване на техническата и тактическата подготовка на спортистите.</a:t>
            </a:r>
          </a:p>
          <a:p>
            <a:endParaRPr lang="bg-BG" sz="1400" dirty="0"/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12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256490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prstClr val="black"/>
                </a:solidFill>
                <a:latin typeface="Arial Narrow" pitchFamily="34" charset="0"/>
              </a:rPr>
              <a:t>БЛАГОДАРИМ ВИ  ЗА ВНИМАНИЕТО</a:t>
            </a:r>
            <a:r>
              <a:rPr lang="bg-BG" sz="3600" b="1" dirty="0">
                <a:solidFill>
                  <a:prstClr val="black"/>
                </a:solidFill>
                <a:latin typeface="Arial Narrow" pitchFamily="34" charset="0"/>
              </a:rPr>
              <a:t>!</a:t>
            </a:r>
            <a:endParaRPr lang="bg-BG" sz="15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endParaRPr lang="bg-BG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endParaRPr lang="bg-BG" sz="1400" dirty="0" smtClean="0">
              <a:solidFill>
                <a:prstClr val="black"/>
              </a:solidFill>
            </a:endParaRPr>
          </a:p>
          <a:p>
            <a:endParaRPr lang="bg-BG" sz="1400" dirty="0">
              <a:solidFill>
                <a:prstClr val="black"/>
              </a:solidFill>
            </a:endParaRPr>
          </a:p>
          <a:p>
            <a:endParaRPr lang="bg-BG" sz="1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12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624732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 Narrow" pitchFamily="34" charset="0"/>
              </a:rPr>
              <a:t>Проектът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е </a:t>
            </a:r>
            <a:r>
              <a:rPr lang="bg-BG" sz="2000" dirty="0" smtClean="0">
                <a:latin typeface="Arial Narrow" pitchFamily="34" charset="0"/>
              </a:rPr>
              <a:t>насочен и се реализира за </a:t>
            </a:r>
            <a:r>
              <a:rPr lang="en-US" sz="2000" dirty="0" err="1">
                <a:latin typeface="Arial Narrow" pitchFamily="34" charset="0"/>
              </a:rPr>
              <a:t>ученици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bg-BG" sz="2000" dirty="0" smtClean="0">
                <a:latin typeface="Arial Narrow" pitchFamily="34" charset="0"/>
              </a:rPr>
              <a:t>от </a:t>
            </a:r>
          </a:p>
          <a:p>
            <a:pPr algn="ctr"/>
            <a:r>
              <a:rPr lang="bg-BG" sz="2000" dirty="0" smtClean="0">
                <a:latin typeface="Arial Narrow" pitchFamily="34" charset="0"/>
              </a:rPr>
              <a:t>Спортно училище „Васил Левски“, навършили 16 години  обучаващи се по професия „Помощник треньор“ от професионално направление „Спорт“ и професия „Помощник инструктор </a:t>
            </a:r>
            <a:r>
              <a:rPr lang="bg-BG" sz="2000" dirty="0">
                <a:latin typeface="Arial Narrow" pitchFamily="34" charset="0"/>
              </a:rPr>
              <a:t>по фитнес“от професионално направление </a:t>
            </a:r>
            <a:r>
              <a:rPr lang="bg-BG" sz="2000" dirty="0" smtClean="0">
                <a:latin typeface="Arial Narrow" pitchFamily="34" charset="0"/>
              </a:rPr>
              <a:t>„Спорт“</a:t>
            </a:r>
            <a:endParaRPr lang="bg-BG" sz="2000" dirty="0">
              <a:latin typeface="Arial Narrow" pitchFamily="34" charset="0"/>
            </a:endParaRPr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Text Placeholder 9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724">
            <a:off x="6563105" y="3076998"/>
            <a:ext cx="2400000" cy="180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702">
            <a:off x="5500410" y="4799118"/>
            <a:ext cx="2400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651">
            <a:off x="403675" y="3180615"/>
            <a:ext cx="2400000" cy="18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88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hef\Desktop\Ученически практики проект\Борба\IMAG03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7824" y="-4217988"/>
            <a:ext cx="31930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04" y="3429000"/>
            <a:ext cx="3193043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129">
            <a:off x="921977" y="4995150"/>
            <a:ext cx="2887094" cy="16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1916832"/>
            <a:ext cx="5967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dirty="0" smtClean="0">
                <a:latin typeface="Arial Narrow" pitchFamily="34" charset="0"/>
              </a:rPr>
              <a:t>Проектът е тясно ориентиран да формира нови професионални умения и квалификация в учениците за създаване на квалифицирана работна сила, отговаряща на изискванията на икономическата обстановка и потребностите на бизнеса за успешно реализирана на българския и европейския пазар на труда.</a:t>
            </a:r>
            <a:endParaRPr lang="bg-BG" sz="2000" dirty="0">
              <a:latin typeface="Arial Narrow" pitchFamily="34" charset="0"/>
            </a:endParaRPr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Text Placeholder 9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1778"/>
            <a:ext cx="24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02" y="3961703"/>
            <a:ext cx="2952329" cy="1664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8" y="385582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/>
          </p:nvPr>
        </p:nvSpPr>
        <p:spPr>
          <a:xfrm>
            <a:off x="323528" y="1412774"/>
            <a:ext cx="7139136" cy="381642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ЦЕЛИ НА ПРОЕКТА</a:t>
            </a:r>
          </a:p>
          <a:p>
            <a:pPr algn="l"/>
            <a:endParaRPr lang="ru-RU" sz="1600" dirty="0">
              <a:latin typeface="Arial Narrow" pitchFamily="34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одобряване на 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качеството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професионалното обучение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 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образование </a:t>
            </a:r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улесняване на достъпа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до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практическо обучение на системата на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ПОО, като дава</a:t>
            </a:r>
            <a:endParaRPr lang="bg-BG" sz="1600" dirty="0">
              <a:latin typeface="Arial Narrow" pitchFamily="34" charset="0"/>
              <a:cs typeface="Times New Roman" pitchFamily="18" charset="0"/>
            </a:endParaRP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повече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по-добра възможност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за практика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реална работна среда.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Подобрява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връзката между резултатите от ПОО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потребностите на променящия </a:t>
            </a:r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се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пазар на труда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Улесняване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прехода от училище към пазара на труда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или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висшето образование, </a:t>
            </a:r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чрез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повишаване качеството на ПОО. </a:t>
            </a:r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Повишава квалификацията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на обучаващите от системата на ПОО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със специфични</a:t>
            </a: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компетентности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за организацията на практическото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обучение в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реална работна среда </a:t>
            </a:r>
            <a:endParaRPr lang="ru-RU" sz="1600" dirty="0" smtClean="0">
              <a:latin typeface="Arial Narrow" pitchFamily="34" charset="0"/>
              <a:cs typeface="Times New Roman" pitchFamily="18" charset="0"/>
            </a:endParaRPr>
          </a:p>
          <a:p>
            <a:pPr marL="109728" indent="0" algn="l">
              <a:buNone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в условията на оперативно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партньорство с работодателите-партньори. </a:t>
            </a:r>
          </a:p>
          <a:p>
            <a:endParaRPr lang="ru-RU" sz="1600" dirty="0"/>
          </a:p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8" y="4452930"/>
            <a:ext cx="1920000" cy="144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6382" y="5183620"/>
            <a:ext cx="1920000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95453"/>
            <a:ext cx="1920000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23620"/>
            <a:ext cx="1616954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24921"/>
            <a:ext cx="2472334" cy="139371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32" y="1416961"/>
            <a:ext cx="75608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500" dirty="0">
                <a:latin typeface="Arial Narrow" pitchFamily="34" charset="0"/>
              </a:rPr>
              <a:t> </a:t>
            </a:r>
            <a:r>
              <a:rPr lang="bg-BG" sz="1500" dirty="0" smtClean="0">
                <a:latin typeface="Arial Narrow" pitchFamily="34" charset="0"/>
              </a:rPr>
              <a:t>      </a:t>
            </a:r>
            <a:r>
              <a:rPr lang="bg-BG" sz="1500" b="1" dirty="0" smtClean="0">
                <a:latin typeface="Arial Narrow" pitchFamily="34" charset="0"/>
              </a:rPr>
              <a:t>В изпълнение на дейностите по проекта</a:t>
            </a:r>
          </a:p>
          <a:p>
            <a:endParaRPr lang="bg-BG" sz="15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Изработване на програми за ученически практики в рамките на 240 часа в реални условия;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Провеждане на качествено, модерно и съобразено със спецификата на професията практическо обучение;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Осигуряване на условия за достъп до реална работна среда,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500" dirty="0" smtClean="0">
                <a:latin typeface="Arial Narrow" pitchFamily="34" charset="0"/>
              </a:rPr>
              <a:t>Въвеждане на иновации в сферата на професионалното обучение в съответствие с потребностите на пазара на труда;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>
                <a:solidFill>
                  <a:srgbClr val="000000"/>
                </a:solidFill>
                <a:latin typeface="Arial Narrow" pitchFamily="34" charset="0"/>
              </a:rPr>
              <a:t>В процес на изпълнение на дейностите по проекта е необходимо да се гарантира устойчивост на резултатите за изграждане на ефективен механизъм на сътрудничество между системата на ПОО и бизнеса на национално, регионално и местно ниво за постигането на поставените специфични цели. Това може да се осъществи чрез доброто разпределение и координиране на отговорностите и функциите. </a:t>
            </a:r>
            <a:endParaRPr lang="bg-BG" sz="1500" dirty="0">
              <a:latin typeface="Arial Narrow" pitchFamily="34" charset="0"/>
            </a:endParaRPr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58000"/>
            <a:ext cx="2400000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58000"/>
            <a:ext cx="319304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624111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latin typeface="Arial Narrow" pitchFamily="34" charset="0"/>
              </a:rPr>
              <a:t>ЕКИП ПО ПРОЕКТА НА УЧИЛИЩНО НИВО</a:t>
            </a:r>
          </a:p>
          <a:p>
            <a:endParaRPr lang="bg-BG" dirty="0">
              <a:latin typeface="Arial Narrow" pitchFamily="34" charset="0"/>
            </a:endParaRPr>
          </a:p>
          <a:p>
            <a:pPr algn="ctr"/>
            <a:r>
              <a:rPr lang="ru-RU" dirty="0">
                <a:latin typeface="Arial Narrow" pitchFamily="34" charset="0"/>
              </a:rPr>
              <a:t>Функционален експерт организатор ученически </a:t>
            </a:r>
            <a:r>
              <a:rPr lang="ru-RU" dirty="0" smtClean="0">
                <a:latin typeface="Arial Narrow" pitchFamily="34" charset="0"/>
              </a:rPr>
              <a:t>практики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Любомир Анчев - Директор</a:t>
            </a:r>
          </a:p>
          <a:p>
            <a:pPr algn="ctr"/>
            <a:endParaRPr lang="bg-BG" dirty="0">
              <a:latin typeface="Arial Narrow" pitchFamily="34" charset="0"/>
            </a:endParaRPr>
          </a:p>
          <a:p>
            <a:pPr algn="ctr"/>
            <a:r>
              <a:rPr lang="ru-RU" dirty="0" smtClean="0">
                <a:latin typeface="Arial Narrow" pitchFamily="34" charset="0"/>
              </a:rPr>
              <a:t>Консултант </a:t>
            </a:r>
            <a:r>
              <a:rPr lang="ru-RU" dirty="0">
                <a:latin typeface="Arial Narrow" pitchFamily="34" charset="0"/>
              </a:rPr>
              <a:t>на учениците за избор на практика </a:t>
            </a:r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dirty="0" smtClean="0">
                <a:latin typeface="Arial Narrow" pitchFamily="34" charset="0"/>
              </a:rPr>
              <a:t>Илиана Шопова – Помощншк директор по Спортна подготовка</a:t>
            </a:r>
            <a:endParaRPr lang="ru-RU" dirty="0">
              <a:latin typeface="Arial Narrow" pitchFamily="34" charset="0"/>
            </a:endParaRPr>
          </a:p>
          <a:p>
            <a:pPr algn="ctr"/>
            <a:endParaRPr lang="bg-BG" dirty="0">
              <a:latin typeface="Arial Narrow" pitchFamily="34" charset="0"/>
            </a:endParaRPr>
          </a:p>
          <a:p>
            <a:pPr algn="ctr"/>
            <a:r>
              <a:rPr lang="bg-BG" dirty="0">
                <a:latin typeface="Arial Narrow" pitchFamily="34" charset="0"/>
              </a:rPr>
              <a:t>Училищен финансист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Валери Георгиев – Главен счетоводител</a:t>
            </a:r>
          </a:p>
          <a:p>
            <a:endParaRPr lang="bg-BG" sz="1400" dirty="0"/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9909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48478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latin typeface="Arial Narrow" pitchFamily="34" charset="0"/>
              </a:rPr>
              <a:t>Наблюдаващи учители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Валентина Райчева – Маринова – старши учител 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Иво Асенов -  учител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Добри Добрев – старши учител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Габриела Бурназка -  учител</a:t>
            </a:r>
            <a:endParaRPr lang="bg-BG" sz="1600" dirty="0">
              <a:latin typeface="Arial Narrow" pitchFamily="34" charset="0"/>
            </a:endParaRPr>
          </a:p>
          <a:p>
            <a:pPr algn="ctr"/>
            <a:endParaRPr lang="bg-BG" sz="1600" dirty="0">
              <a:latin typeface="Arial Narrow" pitchFamily="34" charset="0"/>
            </a:endParaRPr>
          </a:p>
          <a:p>
            <a:pPr algn="ctr"/>
            <a:r>
              <a:rPr lang="bg-BG" sz="1600" b="1" dirty="0" smtClean="0">
                <a:latin typeface="Arial Narrow" pitchFamily="34" charset="0"/>
              </a:rPr>
              <a:t>Наставници</a:t>
            </a:r>
            <a:r>
              <a:rPr lang="bg-BG" sz="1600" dirty="0" smtClean="0">
                <a:latin typeface="Arial Narrow" pitchFamily="34" charset="0"/>
              </a:rPr>
              <a:t> </a:t>
            </a:r>
            <a:endParaRPr lang="bg-BG" sz="1600" dirty="0">
              <a:latin typeface="Arial Narrow" pitchFamily="34" charset="0"/>
            </a:endParaRPr>
          </a:p>
          <a:p>
            <a:pPr algn="ctr"/>
            <a:r>
              <a:rPr lang="bg-BG" sz="1600" dirty="0" smtClean="0">
                <a:latin typeface="Arial Narrow" pitchFamily="34" charset="0"/>
              </a:rPr>
              <a:t>Димчо Загоров – треньор по борба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Борис Христов – треньор по футбол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Емил Стоянов – треньор по волейбол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Валя Машова – треньор по художествена гимнастика</a:t>
            </a:r>
          </a:p>
          <a:p>
            <a:pPr algn="ctr"/>
            <a:r>
              <a:rPr lang="bg-BG" sz="1600" dirty="0" smtClean="0">
                <a:latin typeface="Arial Narrow" pitchFamily="34" charset="0"/>
              </a:rPr>
              <a:t>Антон Пенков – фитнес - инструктор</a:t>
            </a:r>
            <a:endParaRPr lang="bg-BG" sz="1600" dirty="0">
              <a:latin typeface="Arial Narrow" pitchFamily="34" charset="0"/>
            </a:endParaRP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02199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4728"/>
            <a:ext cx="76683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b="1" dirty="0" smtClean="0">
              <a:latin typeface="Arial Narrow" pitchFamily="34" charset="0"/>
            </a:endParaRPr>
          </a:p>
          <a:p>
            <a:pPr algn="ctr"/>
            <a:r>
              <a:rPr lang="bg-BG" b="1" dirty="0" smtClean="0">
                <a:latin typeface="Arial Narrow" pitchFamily="34" charset="0"/>
              </a:rPr>
              <a:t>УЧЕНИЦИ - ПРАКТИКАНТИ </a:t>
            </a:r>
          </a:p>
          <a:p>
            <a:pPr algn="ctr"/>
            <a:endParaRPr lang="bg-BG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20 </a:t>
            </a:r>
            <a:r>
              <a:rPr lang="bg-BG" dirty="0" smtClean="0">
                <a:latin typeface="Arial Narrow" pitchFamily="34" charset="0"/>
              </a:rPr>
              <a:t>ученици навършили 16 години от ІХ до ХІ клас в Спортно училище „Васил Левски“ град Кюстендил, обучаващи се по професии „ Помощник -  треньор“ и „Помощник – инструктор по фитнес“ практикуват в пет партньорски организации – спортни клубове с традиции на национално и международно ниво.</a:t>
            </a:r>
          </a:p>
          <a:p>
            <a:pPr algn="ctr"/>
            <a:r>
              <a:rPr lang="bg-BG" dirty="0">
                <a:latin typeface="Arial Narrow" pitchFamily="34" charset="0"/>
              </a:rPr>
              <a:t>Обучението по практика на професията се извършва в реална работна среда -</a:t>
            </a:r>
          </a:p>
          <a:p>
            <a:pPr algn="ctr"/>
            <a:r>
              <a:rPr lang="bg-BG" dirty="0">
                <a:latin typeface="Arial Narrow" pitchFamily="34" charset="0"/>
              </a:rPr>
              <a:t>в оборудвани с достатъчен брой изправни спортни уреди и съоръжения в  зависимост от изискванията на вида спорт и броя на трениращите.</a:t>
            </a:r>
          </a:p>
          <a:p>
            <a:r>
              <a:rPr lang="bg-BG" sz="1400" dirty="0" smtClean="0">
                <a:latin typeface="Arial Narrow" pitchFamily="34" charset="0"/>
              </a:rPr>
              <a:t> </a:t>
            </a:r>
          </a:p>
          <a:p>
            <a:endParaRPr lang="bg-BG" sz="1400" dirty="0">
              <a:latin typeface="Arial Narrow" pitchFamily="34" charset="0"/>
            </a:endParaRPr>
          </a:p>
          <a:p>
            <a:endParaRPr lang="bg-BG" sz="1400" dirty="0" smtClean="0"/>
          </a:p>
          <a:p>
            <a:endParaRPr lang="bg-BG" sz="1400" dirty="0" smtClean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38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400000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2387"/>
            <a:ext cx="2483767" cy="1400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07" y="4243951"/>
            <a:ext cx="2294381" cy="1720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81118"/>
            <a:ext cx="2570153" cy="144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11" y="5588388"/>
            <a:ext cx="2436741" cy="1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628801"/>
            <a:ext cx="74142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latin typeface="Arial Narrow" pitchFamily="34" charset="0"/>
              </a:rPr>
              <a:t>Спортен клуб по борба  </a:t>
            </a:r>
            <a:r>
              <a:rPr lang="bg-BG" sz="2200" b="1" dirty="0">
                <a:latin typeface="Arial Narrow" pitchFamily="34" charset="0"/>
              </a:rPr>
              <a:t>„Васил и Георги Илиеви“ </a:t>
            </a:r>
            <a:endParaRPr lang="bg-BG" sz="2200" b="1" dirty="0" smtClean="0">
              <a:latin typeface="Arial Narrow" pitchFamily="34" charset="0"/>
            </a:endParaRPr>
          </a:p>
          <a:p>
            <a:pPr algn="ctr"/>
            <a:r>
              <a:rPr lang="bg-BG" sz="2200" b="1" dirty="0" smtClean="0">
                <a:latin typeface="Arial Narrow" pitchFamily="34" charset="0"/>
              </a:rPr>
              <a:t> </a:t>
            </a:r>
            <a:r>
              <a:rPr lang="bg-BG" sz="2200" b="1" dirty="0">
                <a:latin typeface="Arial Narrow" pitchFamily="34" charset="0"/>
              </a:rPr>
              <a:t>5 ученици – практиканти </a:t>
            </a:r>
          </a:p>
          <a:p>
            <a:endParaRPr lang="ru-RU" sz="1400" dirty="0"/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endParaRPr lang="bg-BG" sz="1400" dirty="0" smtClean="0"/>
          </a:p>
          <a:p>
            <a:endParaRPr lang="bg-BG" sz="1400" dirty="0"/>
          </a:p>
          <a:p>
            <a:endParaRPr lang="bg-BG" sz="1400" dirty="0"/>
          </a:p>
        </p:txBody>
      </p:sp>
      <p:pic>
        <p:nvPicPr>
          <p:cNvPr id="1026" name="Picture 2" descr="http://praktiki.mon.bg/upraktiki/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385"/>
            <a:ext cx="6939493" cy="11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73" y="4738967"/>
            <a:ext cx="3831652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66" y="2924944"/>
            <a:ext cx="3831651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52130"/>
            <a:ext cx="3831652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5710"/>
            <a:ext cx="1623529" cy="2880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0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2368</TotalTime>
  <Words>818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</dc:creator>
  <cp:lastModifiedBy>Shef</cp:lastModifiedBy>
  <cp:revision>72</cp:revision>
  <dcterms:modified xsi:type="dcterms:W3CDTF">2013-10-18T10:18:11Z</dcterms:modified>
</cp:coreProperties>
</file>